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61"/>
  </p:notesMasterIdLst>
  <p:sldIdLst>
    <p:sldId id="310" r:id="rId2"/>
    <p:sldId id="309" r:id="rId3"/>
    <p:sldId id="311" r:id="rId4"/>
    <p:sldId id="312" r:id="rId5"/>
    <p:sldId id="315" r:id="rId6"/>
    <p:sldId id="316" r:id="rId7"/>
    <p:sldId id="317" r:id="rId8"/>
    <p:sldId id="318" r:id="rId9"/>
    <p:sldId id="319" r:id="rId10"/>
    <p:sldId id="320" r:id="rId11"/>
    <p:sldId id="321" r:id="rId12"/>
    <p:sldId id="324" r:id="rId13"/>
    <p:sldId id="330" r:id="rId14"/>
    <p:sldId id="332" r:id="rId15"/>
    <p:sldId id="331" r:id="rId16"/>
    <p:sldId id="328" r:id="rId17"/>
    <p:sldId id="335" r:id="rId18"/>
    <p:sldId id="336" r:id="rId19"/>
    <p:sldId id="333" r:id="rId20"/>
    <p:sldId id="334" r:id="rId21"/>
    <p:sldId id="337" r:id="rId22"/>
    <p:sldId id="338" r:id="rId23"/>
    <p:sldId id="339" r:id="rId24"/>
    <p:sldId id="340" r:id="rId25"/>
    <p:sldId id="341" r:id="rId26"/>
    <p:sldId id="342" r:id="rId27"/>
    <p:sldId id="343" r:id="rId28"/>
    <p:sldId id="344" r:id="rId29"/>
    <p:sldId id="345" r:id="rId30"/>
    <p:sldId id="346" r:id="rId31"/>
    <p:sldId id="347" r:id="rId32"/>
    <p:sldId id="348" r:id="rId33"/>
    <p:sldId id="349" r:id="rId34"/>
    <p:sldId id="350" r:id="rId35"/>
    <p:sldId id="352" r:id="rId36"/>
    <p:sldId id="351" r:id="rId37"/>
    <p:sldId id="353" r:id="rId38"/>
    <p:sldId id="354" r:id="rId39"/>
    <p:sldId id="355" r:id="rId40"/>
    <p:sldId id="356" r:id="rId41"/>
    <p:sldId id="357" r:id="rId42"/>
    <p:sldId id="358" r:id="rId43"/>
    <p:sldId id="360" r:id="rId44"/>
    <p:sldId id="364" r:id="rId45"/>
    <p:sldId id="366" r:id="rId46"/>
    <p:sldId id="361" r:id="rId47"/>
    <p:sldId id="362" r:id="rId48"/>
    <p:sldId id="363" r:id="rId49"/>
    <p:sldId id="367" r:id="rId50"/>
    <p:sldId id="365" r:id="rId51"/>
    <p:sldId id="368" r:id="rId52"/>
    <p:sldId id="369" r:id="rId53"/>
    <p:sldId id="370" r:id="rId54"/>
    <p:sldId id="371" r:id="rId55"/>
    <p:sldId id="373" r:id="rId56"/>
    <p:sldId id="372" r:id="rId57"/>
    <p:sldId id="374" r:id="rId58"/>
    <p:sldId id="375" r:id="rId59"/>
    <p:sldId id="376" r:id="rId6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7680" userDrawn="1">
          <p15:clr>
            <a:srgbClr val="A4A3A4"/>
          </p15:clr>
        </p15:guide>
        <p15:guide id="3" orient="horz" pos="211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DA0CC"/>
    <a:srgbClr val="FD8D62"/>
    <a:srgbClr val="66C3A4"/>
    <a:srgbClr val="FFC7B2"/>
    <a:srgbClr val="E78AC3"/>
    <a:srgbClr val="D2D2D9"/>
    <a:srgbClr val="C2DDDB"/>
    <a:srgbClr val="B5E2D1"/>
    <a:srgbClr val="C6CFE5"/>
    <a:srgbClr val="AFBC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380"/>
    <p:restoredTop sz="95631"/>
  </p:normalViewPr>
  <p:slideViewPr>
    <p:cSldViewPr snapToObjects="1">
      <p:cViewPr varScale="1">
        <p:scale>
          <a:sx n="107" d="100"/>
          <a:sy n="107" d="100"/>
        </p:scale>
        <p:origin x="768" y="168"/>
      </p:cViewPr>
      <p:guideLst>
        <p:guide pos="7680"/>
        <p:guide orient="horz" pos="2115"/>
      </p:guideLst>
    </p:cSldViewPr>
  </p:slideViewPr>
  <p:outlineViewPr>
    <p:cViewPr>
      <p:scale>
        <a:sx n="33" d="100"/>
        <a:sy n="33" d="100"/>
      </p:scale>
      <p:origin x="0" y="-19160"/>
    </p:cViewPr>
  </p:outlineViewPr>
  <p:notesTextViewPr>
    <p:cViewPr>
      <p:scale>
        <a:sx n="150" d="100"/>
        <a:sy n="150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Objects="1">
      <p:cViewPr varScale="1">
        <p:scale>
          <a:sx n="80" d="100"/>
          <a:sy n="80" d="100"/>
        </p:scale>
        <p:origin x="4048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594472-1001-3F45-843E-AD6F2325AFE4}" type="datetimeFigureOut">
              <a:rPr lang="en-US" smtClean="0"/>
              <a:t>6/27/21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CD27E4-432D-4C40-9571-F36D5E8420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0136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CD27E4-432D-4C40-9571-F36D5E842008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349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CD27E4-432D-4C40-9571-F36D5E842008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2253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CD27E4-432D-4C40-9571-F36D5E842008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5922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effectLst/>
        </p:spPr>
        <p:txBody>
          <a:bodyPr/>
          <a:lstStyle>
            <a:lvl1pPr>
              <a:buClr>
                <a:schemeClr val="bg1">
                  <a:lumMod val="60000"/>
                  <a:lumOff val="40000"/>
                </a:schemeClr>
              </a:buClr>
              <a:defRPr>
                <a:solidFill>
                  <a:schemeClr val="bg1">
                    <a:lumMod val="60000"/>
                    <a:lumOff val="40000"/>
                  </a:schemeClr>
                </a:solidFill>
              </a:defRPr>
            </a:lvl1pPr>
            <a:lvl2pPr>
              <a:buClr>
                <a:schemeClr val="bg1">
                  <a:lumMod val="60000"/>
                  <a:lumOff val="40000"/>
                </a:schemeClr>
              </a:buClr>
              <a:defRPr sz="2400">
                <a:solidFill>
                  <a:schemeClr val="bg1">
                    <a:lumMod val="60000"/>
                    <a:lumOff val="40000"/>
                  </a:schemeClr>
                </a:solidFill>
              </a:defRPr>
            </a:lvl2pPr>
            <a:lvl3pPr>
              <a:buClr>
                <a:schemeClr val="bg1">
                  <a:lumMod val="60000"/>
                  <a:lumOff val="40000"/>
                </a:schemeClr>
              </a:buClr>
              <a:defRPr sz="2000">
                <a:solidFill>
                  <a:schemeClr val="bg1">
                    <a:lumMod val="60000"/>
                    <a:lumOff val="40000"/>
                  </a:schemeClr>
                </a:solidFill>
              </a:defRPr>
            </a:lvl3pPr>
            <a:lvl4pPr>
              <a:buClr>
                <a:schemeClr val="bg1">
                  <a:lumMod val="60000"/>
                  <a:lumOff val="40000"/>
                </a:schemeClr>
              </a:buClr>
              <a:defRPr sz="1800">
                <a:solidFill>
                  <a:schemeClr val="bg1">
                    <a:lumMod val="60000"/>
                    <a:lumOff val="40000"/>
                  </a:schemeClr>
                </a:solidFill>
              </a:defRPr>
            </a:lvl4pPr>
            <a:lvl5pPr>
              <a:buClr>
                <a:schemeClr val="bg1">
                  <a:lumMod val="60000"/>
                  <a:lumOff val="40000"/>
                </a:schemeClr>
              </a:buClr>
              <a:defRPr sz="1800">
                <a:solidFill>
                  <a:schemeClr val="bg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/>
          <a:lstStyle/>
          <a:p>
            <a:fld id="{73C55A3C-5767-4844-A0A3-83778C2E5409}" type="datetime1">
              <a:rPr lang="en-US" smtClean="0"/>
              <a:t>6/27/21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38455" y="6492875"/>
            <a:ext cx="753545" cy="365125"/>
          </a:xfrm>
          <a:prstGeom prst="rect">
            <a:avLst/>
          </a:prstGeo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7B145B0-C06E-0944-B224-1835F0AD750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9336" y="101029"/>
            <a:ext cx="1602462" cy="44765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3155415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FD396-3171-6C41-A594-2E4A8ED73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2D6F2B-A932-DC42-9BA3-BABFF8C5C3F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343024" y="3789363"/>
            <a:ext cx="6337151" cy="1655762"/>
          </a:xfrm>
        </p:spPr>
        <p:txBody>
          <a:bodyPr/>
          <a:lstStyle>
            <a:lvl1pPr>
              <a:buClr>
                <a:schemeClr val="bg1">
                  <a:lumMod val="60000"/>
                  <a:lumOff val="40000"/>
                </a:schemeClr>
              </a:buClr>
              <a:defRPr/>
            </a:lvl1pPr>
            <a:lvl2pPr>
              <a:buClr>
                <a:srgbClr val="80807F"/>
              </a:buClr>
              <a:defRPr/>
            </a:lvl2pPr>
            <a:lvl3pPr>
              <a:buClr>
                <a:srgbClr val="80807F"/>
              </a:buClr>
              <a:defRPr/>
            </a:lvl3pPr>
            <a:lvl4pPr>
              <a:buClr>
                <a:srgbClr val="80807F"/>
              </a:buClr>
              <a:defRPr/>
            </a:lvl4pPr>
            <a:lvl5pPr>
              <a:buClr>
                <a:srgbClr val="80807F"/>
              </a:buClr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64177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626AC82-A6D4-7744-964C-A2D34032F33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 t="23547" b="23547"/>
          <a:stretch/>
        </p:blipFill>
        <p:spPr>
          <a:xfrm>
            <a:off x="-58513" y="-99393"/>
            <a:ext cx="9577064" cy="686019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-1" y="586627"/>
            <a:ext cx="12210015" cy="68601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-9008" y="1272646"/>
            <a:ext cx="12225688" cy="5585354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8818EDF-D6BC-1549-8CD1-E18480F299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t="19120"/>
          <a:stretch/>
        </p:blipFill>
        <p:spPr>
          <a:xfrm>
            <a:off x="5951984" y="-99392"/>
            <a:ext cx="6264696" cy="686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72621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6" r:id="rId1"/>
    <p:sldLayoutId id="2147483677" r:id="rId2"/>
  </p:sldLayoutIdLst>
  <p:hf sldNum="0" hdr="0" ftr="0" dt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3900" i="0" kern="1200">
          <a:ln>
            <a:noFill/>
          </a:ln>
          <a:solidFill>
            <a:schemeClr val="bg1">
              <a:lumMod val="75000"/>
            </a:schemeClr>
          </a:solidFill>
          <a:effectLst/>
          <a:latin typeface="Tw Cen MT" panose="020B0602020104020603" pitchFamily="34" charset="77"/>
          <a:ea typeface="+mj-ea"/>
          <a:cs typeface="Tw Cen MT" panose="020B0602020104020603" pitchFamily="34" charset="77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Arial" panose="020B0604020202020204" pitchFamily="34" charset="0"/>
        <a:buChar char="•"/>
        <a:defRPr sz="2800" kern="1200">
          <a:ln>
            <a:noFill/>
          </a:ln>
          <a:solidFill>
            <a:schemeClr val="bg1">
              <a:lumMod val="60000"/>
              <a:lumOff val="40000"/>
            </a:schemeClr>
          </a:solidFill>
          <a:effectLst>
            <a:glow rad="127000">
              <a:schemeClr val="accent1">
                <a:alpha val="0"/>
              </a:schemeClr>
            </a:glo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Arial" panose="020B0604020202020204" pitchFamily="34" charset="0"/>
        <a:buChar char="•"/>
        <a:defRPr sz="1900" kern="1200">
          <a:ln>
            <a:noFill/>
          </a:ln>
          <a:solidFill>
            <a:schemeClr val="bg1">
              <a:lumMod val="50000"/>
              <a:lumOff val="50000"/>
            </a:schemeClr>
          </a:solidFill>
          <a:effectLst/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Arial" panose="020B0604020202020204" pitchFamily="34" charset="0"/>
        <a:buChar char="•"/>
        <a:defRPr sz="1700" kern="1200">
          <a:ln>
            <a:noFill/>
          </a:ln>
          <a:solidFill>
            <a:schemeClr val="bg1">
              <a:lumMod val="50000"/>
              <a:lumOff val="50000"/>
            </a:schemeClr>
          </a:solidFill>
          <a:effectLst/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Arial" panose="020B0604020202020204" pitchFamily="34" charset="0"/>
        <a:buChar char="•"/>
        <a:defRPr sz="1500" kern="1200">
          <a:ln>
            <a:noFill/>
          </a:ln>
          <a:solidFill>
            <a:schemeClr val="bg1">
              <a:lumMod val="50000"/>
              <a:lumOff val="50000"/>
            </a:schemeClr>
          </a:solidFill>
          <a:effectLst/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Arial" panose="020B0604020202020204" pitchFamily="34" charset="0"/>
        <a:buChar char="•"/>
        <a:defRPr sz="1500" kern="1200">
          <a:ln>
            <a:noFill/>
          </a:ln>
          <a:solidFill>
            <a:schemeClr val="bg1">
              <a:lumMod val="50000"/>
              <a:lumOff val="50000"/>
            </a:schemeClr>
          </a:solidFill>
          <a:effectLst/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emf"/><Relationship Id="rId5" Type="http://schemas.openxmlformats.org/officeDocument/2006/relationships/image" Target="../media/image60.emf"/><Relationship Id="rId4" Type="http://schemas.openxmlformats.org/officeDocument/2006/relationships/image" Target="../media/image59.e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emf"/><Relationship Id="rId3" Type="http://schemas.openxmlformats.org/officeDocument/2006/relationships/image" Target="../media/image63.emf"/><Relationship Id="rId7" Type="http://schemas.openxmlformats.org/officeDocument/2006/relationships/image" Target="../media/image67.emf"/><Relationship Id="rId2" Type="http://schemas.openxmlformats.org/officeDocument/2006/relationships/image" Target="../media/image6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emf"/><Relationship Id="rId5" Type="http://schemas.openxmlformats.org/officeDocument/2006/relationships/image" Target="../media/image65.emf"/><Relationship Id="rId4" Type="http://schemas.openxmlformats.org/officeDocument/2006/relationships/image" Target="../media/image64.emf"/><Relationship Id="rId9" Type="http://schemas.openxmlformats.org/officeDocument/2006/relationships/image" Target="../media/image69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emf"/><Relationship Id="rId7" Type="http://schemas.openxmlformats.org/officeDocument/2006/relationships/image" Target="../media/image75.emf"/><Relationship Id="rId2" Type="http://schemas.openxmlformats.org/officeDocument/2006/relationships/image" Target="../media/image7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emf"/><Relationship Id="rId5" Type="http://schemas.openxmlformats.org/officeDocument/2006/relationships/image" Target="../media/image73.emf"/><Relationship Id="rId4" Type="http://schemas.openxmlformats.org/officeDocument/2006/relationships/image" Target="../media/image72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7" Type="http://schemas.openxmlformats.org/officeDocument/2006/relationships/image" Target="../media/image79.emf"/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emf"/><Relationship Id="rId5" Type="http://schemas.openxmlformats.org/officeDocument/2006/relationships/image" Target="../media/image77.emf"/><Relationship Id="rId4" Type="http://schemas.openxmlformats.org/officeDocument/2006/relationships/image" Target="../media/image61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emf"/><Relationship Id="rId2" Type="http://schemas.openxmlformats.org/officeDocument/2006/relationships/image" Target="../media/image80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emf"/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emf"/><Relationship Id="rId5" Type="http://schemas.openxmlformats.org/officeDocument/2006/relationships/image" Target="../media/image84.emf"/><Relationship Id="rId4" Type="http://schemas.openxmlformats.org/officeDocument/2006/relationships/image" Target="../media/image83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emf"/><Relationship Id="rId7" Type="http://schemas.openxmlformats.org/officeDocument/2006/relationships/image" Target="../media/image91.emf"/><Relationship Id="rId2" Type="http://schemas.openxmlformats.org/officeDocument/2006/relationships/image" Target="../media/image8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emf"/><Relationship Id="rId5" Type="http://schemas.openxmlformats.org/officeDocument/2006/relationships/image" Target="../media/image89.emf"/><Relationship Id="rId4" Type="http://schemas.openxmlformats.org/officeDocument/2006/relationships/image" Target="../media/image88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emf"/><Relationship Id="rId2" Type="http://schemas.openxmlformats.org/officeDocument/2006/relationships/image" Target="../media/image92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5.emf"/><Relationship Id="rId4" Type="http://schemas.openxmlformats.org/officeDocument/2006/relationships/image" Target="../media/image94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emf"/><Relationship Id="rId2" Type="http://schemas.openxmlformats.org/officeDocument/2006/relationships/image" Target="../media/image96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9.emf"/><Relationship Id="rId4" Type="http://schemas.openxmlformats.org/officeDocument/2006/relationships/image" Target="../media/image98.emf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101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00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emf"/><Relationship Id="rId3" Type="http://schemas.openxmlformats.org/officeDocument/2006/relationships/image" Target="../media/image6.emf"/><Relationship Id="rId7" Type="http://schemas.openxmlformats.org/officeDocument/2006/relationships/image" Target="../media/image10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emf"/><Relationship Id="rId5" Type="http://schemas.openxmlformats.org/officeDocument/2006/relationships/image" Target="../media/image8.emf"/><Relationship Id="rId4" Type="http://schemas.openxmlformats.org/officeDocument/2006/relationships/image" Target="../media/image7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0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sv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xolarix.deviantart.com/art/Wormhole-Alpha-389403473" TargetMode="External"/><Relationship Id="rId4" Type="http://schemas.openxmlformats.org/officeDocument/2006/relationships/image" Target="../media/image10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emf"/><Relationship Id="rId13" Type="http://schemas.openxmlformats.org/officeDocument/2006/relationships/image" Target="../media/image117.emf"/><Relationship Id="rId3" Type="http://schemas.openxmlformats.org/officeDocument/2006/relationships/image" Target="../media/image107.emf"/><Relationship Id="rId7" Type="http://schemas.openxmlformats.org/officeDocument/2006/relationships/image" Target="../media/image111.emf"/><Relationship Id="rId12" Type="http://schemas.openxmlformats.org/officeDocument/2006/relationships/image" Target="../media/image116.emf"/><Relationship Id="rId2" Type="http://schemas.openxmlformats.org/officeDocument/2006/relationships/image" Target="../media/image10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emf"/><Relationship Id="rId11" Type="http://schemas.openxmlformats.org/officeDocument/2006/relationships/image" Target="../media/image115.emf"/><Relationship Id="rId5" Type="http://schemas.openxmlformats.org/officeDocument/2006/relationships/image" Target="../media/image109.emf"/><Relationship Id="rId15" Type="http://schemas.openxmlformats.org/officeDocument/2006/relationships/image" Target="../media/image119.emf"/><Relationship Id="rId10" Type="http://schemas.openxmlformats.org/officeDocument/2006/relationships/image" Target="../media/image114.emf"/><Relationship Id="rId4" Type="http://schemas.openxmlformats.org/officeDocument/2006/relationships/image" Target="../media/image108.emf"/><Relationship Id="rId9" Type="http://schemas.openxmlformats.org/officeDocument/2006/relationships/image" Target="../media/image113.emf"/><Relationship Id="rId14" Type="http://schemas.openxmlformats.org/officeDocument/2006/relationships/image" Target="../media/image118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2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emf"/><Relationship Id="rId2" Type="http://schemas.openxmlformats.org/officeDocument/2006/relationships/image" Target="../media/image121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4.emf"/><Relationship Id="rId4" Type="http://schemas.openxmlformats.org/officeDocument/2006/relationships/image" Target="../media/image12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emf"/><Relationship Id="rId2" Type="http://schemas.openxmlformats.org/officeDocument/2006/relationships/image" Target="../media/image12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7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emf"/><Relationship Id="rId2" Type="http://schemas.openxmlformats.org/officeDocument/2006/relationships/image" Target="../media/image128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9.emf"/><Relationship Id="rId4" Type="http://schemas.openxmlformats.org/officeDocument/2006/relationships/image" Target="../media/image127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2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emf"/><Relationship Id="rId3" Type="http://schemas.openxmlformats.org/officeDocument/2006/relationships/image" Target="../media/image134.emf"/><Relationship Id="rId7" Type="http://schemas.openxmlformats.org/officeDocument/2006/relationships/image" Target="../media/image138.emf"/><Relationship Id="rId2" Type="http://schemas.openxmlformats.org/officeDocument/2006/relationships/image" Target="../media/image13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7.emf"/><Relationship Id="rId5" Type="http://schemas.openxmlformats.org/officeDocument/2006/relationships/image" Target="../media/image136.emf"/><Relationship Id="rId4" Type="http://schemas.openxmlformats.org/officeDocument/2006/relationships/image" Target="../media/image135.emf"/><Relationship Id="rId9" Type="http://schemas.openxmlformats.org/officeDocument/2006/relationships/image" Target="../media/image140.em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emf"/><Relationship Id="rId3" Type="http://schemas.openxmlformats.org/officeDocument/2006/relationships/image" Target="../media/image13.emf"/><Relationship Id="rId7" Type="http://schemas.openxmlformats.org/officeDocument/2006/relationships/image" Target="../media/image17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emf"/><Relationship Id="rId11" Type="http://schemas.openxmlformats.org/officeDocument/2006/relationships/image" Target="../media/image21.emf"/><Relationship Id="rId5" Type="http://schemas.openxmlformats.org/officeDocument/2006/relationships/image" Target="../media/image15.emf"/><Relationship Id="rId10" Type="http://schemas.openxmlformats.org/officeDocument/2006/relationships/image" Target="../media/image20.emf"/><Relationship Id="rId4" Type="http://schemas.openxmlformats.org/officeDocument/2006/relationships/image" Target="../media/image14.emf"/><Relationship Id="rId9" Type="http://schemas.openxmlformats.org/officeDocument/2006/relationships/image" Target="../media/image19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emf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5.emf"/><Relationship Id="rId5" Type="http://schemas.openxmlformats.org/officeDocument/2006/relationships/image" Target="../media/image144.emf"/><Relationship Id="rId4" Type="http://schemas.openxmlformats.org/officeDocument/2006/relationships/image" Target="../media/image143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emf"/><Relationship Id="rId2" Type="http://schemas.openxmlformats.org/officeDocument/2006/relationships/image" Target="../media/image14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.emf"/><Relationship Id="rId5" Type="http://schemas.openxmlformats.org/officeDocument/2006/relationships/image" Target="../media/image149.emf"/><Relationship Id="rId4" Type="http://schemas.openxmlformats.org/officeDocument/2006/relationships/image" Target="../media/image148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emf"/><Relationship Id="rId2" Type="http://schemas.openxmlformats.org/officeDocument/2006/relationships/image" Target="../media/image151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emf"/><Relationship Id="rId2" Type="http://schemas.openxmlformats.org/officeDocument/2006/relationships/image" Target="../media/image153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6.emf"/><Relationship Id="rId4" Type="http://schemas.openxmlformats.org/officeDocument/2006/relationships/image" Target="../media/image155.emf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4.emf"/><Relationship Id="rId3" Type="http://schemas.openxmlformats.org/officeDocument/2006/relationships/image" Target="../media/image159.emf"/><Relationship Id="rId7" Type="http://schemas.openxmlformats.org/officeDocument/2006/relationships/image" Target="../media/image163.emf"/><Relationship Id="rId2" Type="http://schemas.openxmlformats.org/officeDocument/2006/relationships/image" Target="../media/image15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2.emf"/><Relationship Id="rId5" Type="http://schemas.openxmlformats.org/officeDocument/2006/relationships/image" Target="../media/image161.emf"/><Relationship Id="rId4" Type="http://schemas.openxmlformats.org/officeDocument/2006/relationships/image" Target="../media/image160.emf"/><Relationship Id="rId9" Type="http://schemas.openxmlformats.org/officeDocument/2006/relationships/image" Target="../media/image165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emf"/><Relationship Id="rId2" Type="http://schemas.openxmlformats.org/officeDocument/2006/relationships/image" Target="../media/image16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8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emf"/><Relationship Id="rId2" Type="http://schemas.openxmlformats.org/officeDocument/2006/relationships/image" Target="../media/image16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1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emf"/><Relationship Id="rId2" Type="http://schemas.openxmlformats.org/officeDocument/2006/relationships/image" Target="../media/image172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5.emf"/><Relationship Id="rId4" Type="http://schemas.openxmlformats.org/officeDocument/2006/relationships/image" Target="../media/image174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image" Target="../media/image17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0.emf"/><Relationship Id="rId5" Type="http://schemas.openxmlformats.org/officeDocument/2006/relationships/image" Target="../media/image178.emf"/><Relationship Id="rId4" Type="http://schemas.openxmlformats.org/officeDocument/2006/relationships/image" Target="../media/image177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emf"/><Relationship Id="rId4" Type="http://schemas.openxmlformats.org/officeDocument/2006/relationships/image" Target="../media/image24.emf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9.png"/><Relationship Id="rId3" Type="http://schemas.microsoft.com/office/2007/relationships/media" Target="../media/media6.mp4"/><Relationship Id="rId7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video" Target="../media/media7.mp4"/><Relationship Id="rId11" Type="http://schemas.openxmlformats.org/officeDocument/2006/relationships/image" Target="../media/image182.png"/><Relationship Id="rId5" Type="http://schemas.microsoft.com/office/2007/relationships/media" Target="../media/media7.mp4"/><Relationship Id="rId10" Type="http://schemas.openxmlformats.org/officeDocument/2006/relationships/image" Target="../media/image181.png"/><Relationship Id="rId4" Type="http://schemas.openxmlformats.org/officeDocument/2006/relationships/video" Target="../media/media6.mp4"/><Relationship Id="rId9" Type="http://schemas.openxmlformats.org/officeDocument/2006/relationships/image" Target="../media/image18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9.png"/><Relationship Id="rId5" Type="http://schemas.openxmlformats.org/officeDocument/2006/relationships/image" Target="../media/image188.png"/><Relationship Id="rId4" Type="http://schemas.openxmlformats.org/officeDocument/2006/relationships/image" Target="../media/image18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2.e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microsoft.com/office/2007/relationships/media" Target="../media/media9.mp4"/><Relationship Id="rId7" Type="http://schemas.openxmlformats.org/officeDocument/2006/relationships/image" Target="../media/image195.png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6" Type="http://schemas.openxmlformats.org/officeDocument/2006/relationships/image" Target="../media/image194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9.mp4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8.png"/><Relationship Id="rId4" Type="http://schemas.openxmlformats.org/officeDocument/2006/relationships/image" Target="../media/image197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4.emf"/><Relationship Id="rId13" Type="http://schemas.openxmlformats.org/officeDocument/2006/relationships/image" Target="../media/image209.emf"/><Relationship Id="rId18" Type="http://schemas.openxmlformats.org/officeDocument/2006/relationships/image" Target="../media/image214.emf"/><Relationship Id="rId3" Type="http://schemas.openxmlformats.org/officeDocument/2006/relationships/image" Target="../media/image199.png"/><Relationship Id="rId7" Type="http://schemas.openxmlformats.org/officeDocument/2006/relationships/image" Target="../media/image203.emf"/><Relationship Id="rId12" Type="http://schemas.openxmlformats.org/officeDocument/2006/relationships/image" Target="../media/image208.emf"/><Relationship Id="rId17" Type="http://schemas.openxmlformats.org/officeDocument/2006/relationships/image" Target="../media/image213.emf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1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2.emf"/><Relationship Id="rId11" Type="http://schemas.openxmlformats.org/officeDocument/2006/relationships/image" Target="../media/image207.emf"/><Relationship Id="rId5" Type="http://schemas.openxmlformats.org/officeDocument/2006/relationships/image" Target="../media/image201.emf"/><Relationship Id="rId15" Type="http://schemas.openxmlformats.org/officeDocument/2006/relationships/image" Target="../media/image211.emf"/><Relationship Id="rId10" Type="http://schemas.openxmlformats.org/officeDocument/2006/relationships/image" Target="../media/image206.emf"/><Relationship Id="rId19" Type="http://schemas.openxmlformats.org/officeDocument/2006/relationships/image" Target="../media/image215.emf"/><Relationship Id="rId4" Type="http://schemas.openxmlformats.org/officeDocument/2006/relationships/image" Target="../media/image200.emf"/><Relationship Id="rId9" Type="http://schemas.openxmlformats.org/officeDocument/2006/relationships/image" Target="../media/image205.emf"/><Relationship Id="rId14" Type="http://schemas.openxmlformats.org/officeDocument/2006/relationships/image" Target="../media/image210.em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emf"/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0.png"/><Relationship Id="rId5" Type="http://schemas.openxmlformats.org/officeDocument/2006/relationships/image" Target="../media/image221.emf"/><Relationship Id="rId4" Type="http://schemas.openxmlformats.org/officeDocument/2006/relationships/image" Target="../media/image220.em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8.png"/><Relationship Id="rId3" Type="http://schemas.openxmlformats.org/officeDocument/2006/relationships/image" Target="../media/image223.png"/><Relationship Id="rId7" Type="http://schemas.openxmlformats.org/officeDocument/2006/relationships/image" Target="../media/image227.png"/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6.png"/><Relationship Id="rId5" Type="http://schemas.openxmlformats.org/officeDocument/2006/relationships/image" Target="../media/image225.png"/><Relationship Id="rId4" Type="http://schemas.openxmlformats.org/officeDocument/2006/relationships/image" Target="../media/image224.png"/><Relationship Id="rId9" Type="http://schemas.openxmlformats.org/officeDocument/2006/relationships/image" Target="../media/image22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emf"/><Relationship Id="rId2" Type="http://schemas.openxmlformats.org/officeDocument/2006/relationships/image" Target="../media/image230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3.emf"/><Relationship Id="rId4" Type="http://schemas.openxmlformats.org/officeDocument/2006/relationships/image" Target="../media/image232.em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5.emf"/><Relationship Id="rId2" Type="http://schemas.openxmlformats.org/officeDocument/2006/relationships/image" Target="../media/image23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6.em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png"/><Relationship Id="rId2" Type="http://schemas.openxmlformats.org/officeDocument/2006/relationships/image" Target="../media/image23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emf"/><Relationship Id="rId2" Type="http://schemas.openxmlformats.org/officeDocument/2006/relationships/image" Target="../media/image23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1.emf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emf"/><Relationship Id="rId2" Type="http://schemas.openxmlformats.org/officeDocument/2006/relationships/image" Target="../media/image23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1.emf"/><Relationship Id="rId5" Type="http://schemas.openxmlformats.org/officeDocument/2006/relationships/image" Target="../media/image243.emf"/><Relationship Id="rId4" Type="http://schemas.openxmlformats.org/officeDocument/2006/relationships/image" Target="../media/image242.emf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emf"/><Relationship Id="rId2" Type="http://schemas.openxmlformats.org/officeDocument/2006/relationships/image" Target="../media/image23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4.emf"/><Relationship Id="rId5" Type="http://schemas.openxmlformats.org/officeDocument/2006/relationships/image" Target="../media/image241.emf"/><Relationship Id="rId4" Type="http://schemas.openxmlformats.org/officeDocument/2006/relationships/image" Target="../media/image242.emf"/></Relationships>
</file>

<file path=ppt/slides/_rels/slide57.xml.rels><?xml version="1.0" encoding="UTF-8" standalone="yes"?>
<Relationships xmlns="http://schemas.openxmlformats.org/package/2006/relationships"><Relationship Id="rId3" Type="http://schemas.microsoft.com/office/2007/relationships/media" Target="../media/media11.mp4"/><Relationship Id="rId7" Type="http://schemas.openxmlformats.org/officeDocument/2006/relationships/image" Target="../media/image246.png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6" Type="http://schemas.openxmlformats.org/officeDocument/2006/relationships/image" Target="../media/image245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11.mp4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8.emf"/><Relationship Id="rId2" Type="http://schemas.openxmlformats.org/officeDocument/2006/relationships/image" Target="../media/image247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0.emf"/><Relationship Id="rId4" Type="http://schemas.openxmlformats.org/officeDocument/2006/relationships/image" Target="../media/image249.emf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2.png"/><Relationship Id="rId2" Type="http://schemas.openxmlformats.org/officeDocument/2006/relationships/image" Target="../media/image2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7" Type="http://schemas.openxmlformats.org/officeDocument/2006/relationships/image" Target="../media/image32.png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emf"/><Relationship Id="rId13" Type="http://schemas.openxmlformats.org/officeDocument/2006/relationships/image" Target="../media/image44.emf"/><Relationship Id="rId18" Type="http://schemas.openxmlformats.org/officeDocument/2006/relationships/image" Target="../media/image49.emf"/><Relationship Id="rId3" Type="http://schemas.openxmlformats.org/officeDocument/2006/relationships/image" Target="../media/image34.emf"/><Relationship Id="rId7" Type="http://schemas.openxmlformats.org/officeDocument/2006/relationships/image" Target="../media/image38.emf"/><Relationship Id="rId12" Type="http://schemas.openxmlformats.org/officeDocument/2006/relationships/image" Target="../media/image43.emf"/><Relationship Id="rId17" Type="http://schemas.openxmlformats.org/officeDocument/2006/relationships/image" Target="../media/image48.emf"/><Relationship Id="rId2" Type="http://schemas.openxmlformats.org/officeDocument/2006/relationships/image" Target="../media/image33.emf"/><Relationship Id="rId16" Type="http://schemas.openxmlformats.org/officeDocument/2006/relationships/image" Target="../media/image4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emf"/><Relationship Id="rId11" Type="http://schemas.openxmlformats.org/officeDocument/2006/relationships/image" Target="../media/image42.emf"/><Relationship Id="rId5" Type="http://schemas.openxmlformats.org/officeDocument/2006/relationships/image" Target="../media/image36.emf"/><Relationship Id="rId15" Type="http://schemas.openxmlformats.org/officeDocument/2006/relationships/image" Target="../media/image46.emf"/><Relationship Id="rId10" Type="http://schemas.openxmlformats.org/officeDocument/2006/relationships/image" Target="../media/image41.emf"/><Relationship Id="rId19" Type="http://schemas.openxmlformats.org/officeDocument/2006/relationships/image" Target="../media/image50.emf"/><Relationship Id="rId4" Type="http://schemas.openxmlformats.org/officeDocument/2006/relationships/image" Target="../media/image35.emf"/><Relationship Id="rId9" Type="http://schemas.openxmlformats.org/officeDocument/2006/relationships/image" Target="../media/image40.emf"/><Relationship Id="rId14" Type="http://schemas.openxmlformats.org/officeDocument/2006/relationships/image" Target="../media/image45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7" Type="http://schemas.openxmlformats.org/officeDocument/2006/relationships/image" Target="../media/image56.emf"/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emf"/><Relationship Id="rId5" Type="http://schemas.openxmlformats.org/officeDocument/2006/relationships/image" Target="../media/image54.emf"/><Relationship Id="rId4" Type="http://schemas.openxmlformats.org/officeDocument/2006/relationships/image" Target="../media/image53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C1C5BFF-26CF-914D-A9B5-837651845882}"/>
              </a:ext>
            </a:extLst>
          </p:cNvPr>
          <p:cNvSpPr txBox="1"/>
          <p:nvPr/>
        </p:nvSpPr>
        <p:spPr>
          <a:xfrm>
            <a:off x="-9007" y="809417"/>
            <a:ext cx="12369704" cy="707886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i="1" dirty="0">
                <a:solidFill>
                  <a:schemeClr val="bg1">
                    <a:lumMod val="75000"/>
                  </a:schemeClr>
                </a:solidFill>
                <a:latin typeface="Tw Cen MT" panose="020B0602020104020603" pitchFamily="34" charset="77"/>
              </a:rPr>
              <a:t>Continuous</a:t>
            </a:r>
            <a:r>
              <a:rPr lang="en-US" sz="4000" dirty="0">
                <a:solidFill>
                  <a:schemeClr val="bg1">
                    <a:lumMod val="75000"/>
                  </a:schemeClr>
                </a:solidFill>
                <a:latin typeface="Tw Cen MT" panose="020B0602020104020603" pitchFamily="34" charset="77"/>
              </a:rPr>
              <a:t> not grid world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57932A3-974C-7640-9859-36FFFDCC1D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9336" y="1700808"/>
            <a:ext cx="5059982" cy="5059982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68D7CAE-A0FA-FF40-83BF-9B8D75CB54DF}"/>
              </a:ext>
            </a:extLst>
          </p:cNvPr>
          <p:cNvSpPr txBox="1"/>
          <p:nvPr/>
        </p:nvSpPr>
        <p:spPr>
          <a:xfrm>
            <a:off x="5087888" y="3944362"/>
            <a:ext cx="680004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Position is a </a:t>
            </a:r>
            <a:r>
              <a:rPr lang="en-US" i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continuous</a:t>
            </a:r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variable:</a:t>
            </a:r>
          </a:p>
          <a:p>
            <a:pPr algn="l"/>
            <a:endParaRPr lang="en-US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Walls are true 1D objects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A check is done on each step to handle wall collisions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A function maps continuous position to a (quantized?) state-rep, e.g. one-hot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CCBF009-5529-2E4E-B5EA-1CEFD0DFF894}"/>
              </a:ext>
            </a:extLst>
          </p:cNvPr>
          <p:cNvSpPr/>
          <p:nvPr/>
        </p:nvSpPr>
        <p:spPr>
          <a:xfrm>
            <a:off x="4992215" y="2132856"/>
            <a:ext cx="7584505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agent </a:t>
            </a:r>
            <a:r>
              <a:rPr lang="en-GB" sz="1100" dirty="0">
                <a:solidFill>
                  <a:srgbClr val="383A42"/>
                </a:solidFill>
                <a:latin typeface="Menlo" panose="020B0609030804020204" pitchFamily="49" charset="0"/>
              </a:rPr>
              <a:t>=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 </a:t>
            </a:r>
            <a:r>
              <a:rPr lang="en-GB" sz="1100" dirty="0" err="1">
                <a:solidFill>
                  <a:srgbClr val="000000"/>
                </a:solidFill>
                <a:latin typeface="Menlo" panose="020B0609030804020204" pitchFamily="49" charset="0"/>
              </a:rPr>
              <a:t>MazeAgent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GB" sz="1100" dirty="0">
                <a:solidFill>
                  <a:srgbClr val="383A42"/>
                </a:solidFill>
                <a:latin typeface="Menlo" panose="020B0609030804020204" pitchFamily="49" charset="0"/>
              </a:rPr>
              <a:t>dt=</a:t>
            </a:r>
            <a:r>
              <a:rPr lang="en-GB" sz="1100" dirty="0">
                <a:solidFill>
                  <a:srgbClr val="986801"/>
                </a:solidFill>
                <a:latin typeface="Menlo" panose="020B0609030804020204" pitchFamily="49" charset="0"/>
              </a:rPr>
              <a:t>0.05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, </a:t>
            </a:r>
            <a:r>
              <a:rPr lang="en-GB" sz="1100" dirty="0">
                <a:solidFill>
                  <a:srgbClr val="383A42"/>
                </a:solidFill>
                <a:latin typeface="Menlo" panose="020B0609030804020204" pitchFamily="49" charset="0"/>
              </a:rPr>
              <a:t>v=</a:t>
            </a:r>
            <a:r>
              <a:rPr lang="en-GB" sz="1100" dirty="0">
                <a:solidFill>
                  <a:srgbClr val="986801"/>
                </a:solidFill>
                <a:latin typeface="Menlo" panose="020B0609030804020204" pitchFamily="49" charset="0"/>
              </a:rPr>
              <a:t>0.1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, </a:t>
            </a:r>
            <a:r>
              <a:rPr lang="en-GB" sz="1100" dirty="0" err="1">
                <a:solidFill>
                  <a:srgbClr val="383A42"/>
                </a:solidFill>
                <a:latin typeface="Menlo" panose="020B0609030804020204" pitchFamily="49" charset="0"/>
              </a:rPr>
              <a:t>numRooms</a:t>
            </a:r>
            <a:r>
              <a:rPr lang="en-GB" sz="1100" dirty="0">
                <a:solidFill>
                  <a:srgbClr val="383A42"/>
                </a:solidFill>
                <a:latin typeface="Menlo" panose="020B0609030804020204" pitchFamily="49" charset="0"/>
              </a:rPr>
              <a:t>=</a:t>
            </a:r>
            <a:r>
              <a:rPr lang="en-GB" sz="1100" dirty="0">
                <a:solidFill>
                  <a:srgbClr val="986801"/>
                </a:solidFill>
                <a:latin typeface="Menlo" panose="020B0609030804020204" pitchFamily="49" charset="0"/>
              </a:rPr>
              <a:t>1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, </a:t>
            </a:r>
            <a:r>
              <a:rPr lang="en-GB" sz="1100" dirty="0" err="1">
                <a:solidFill>
                  <a:srgbClr val="383A42"/>
                </a:solidFill>
                <a:latin typeface="Menlo" panose="020B0609030804020204" pitchFamily="49" charset="0"/>
              </a:rPr>
              <a:t>roomSize</a:t>
            </a:r>
            <a:r>
              <a:rPr lang="en-GB" sz="1100" dirty="0">
                <a:solidFill>
                  <a:srgbClr val="383A42"/>
                </a:solidFill>
                <a:latin typeface="Menlo" panose="020B0609030804020204" pitchFamily="49" charset="0"/>
              </a:rPr>
              <a:t>=</a:t>
            </a:r>
            <a:r>
              <a:rPr lang="en-GB" sz="1100" dirty="0">
                <a:solidFill>
                  <a:srgbClr val="986801"/>
                </a:solidFill>
                <a:latin typeface="Menlo" panose="020B0609030804020204" pitchFamily="49" charset="0"/>
              </a:rPr>
              <a:t>1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, </a:t>
            </a:r>
            <a:r>
              <a:rPr lang="en-GB" sz="1100" dirty="0">
                <a:solidFill>
                  <a:srgbClr val="383A42"/>
                </a:solidFill>
                <a:latin typeface="Menlo" panose="020B0609030804020204" pitchFamily="49" charset="0"/>
              </a:rPr>
              <a:t>policy=</a:t>
            </a:r>
            <a:r>
              <a:rPr lang="en-GB" sz="1100" dirty="0">
                <a:solidFill>
                  <a:srgbClr val="50A14F"/>
                </a:solidFill>
                <a:latin typeface="Menlo" panose="020B0609030804020204" pitchFamily="49" charset="0"/>
              </a:rPr>
              <a:t>'</a:t>
            </a:r>
            <a:r>
              <a:rPr lang="en-GB" sz="1100" dirty="0" err="1">
                <a:solidFill>
                  <a:srgbClr val="50A14F"/>
                </a:solidFill>
                <a:latin typeface="Menlo" panose="020B0609030804020204" pitchFamily="49" charset="0"/>
              </a:rPr>
              <a:t>randomWalk</a:t>
            </a:r>
            <a:r>
              <a:rPr lang="en-GB" sz="1100" dirty="0">
                <a:solidFill>
                  <a:srgbClr val="50A14F"/>
                </a:solidFill>
                <a:latin typeface="Menlo" panose="020B0609030804020204" pitchFamily="49" charset="0"/>
              </a:rPr>
              <a:t>'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en-GB" sz="1100" dirty="0" err="1">
                <a:solidFill>
                  <a:srgbClr val="000000"/>
                </a:solidFill>
                <a:latin typeface="Menlo" panose="020B0609030804020204" pitchFamily="49" charset="0"/>
              </a:rPr>
              <a:t>agent.walls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[</a:t>
            </a:r>
            <a:r>
              <a:rPr lang="en-GB" sz="1100" dirty="0">
                <a:solidFill>
                  <a:srgbClr val="50A14F"/>
                </a:solidFill>
                <a:latin typeface="Menlo" panose="020B0609030804020204" pitchFamily="49" charset="0"/>
              </a:rPr>
              <a:t>'barrier'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] </a:t>
            </a:r>
            <a:r>
              <a:rPr lang="en-GB" sz="1100" dirty="0">
                <a:solidFill>
                  <a:srgbClr val="383A42"/>
                </a:solidFill>
                <a:latin typeface="Menlo" panose="020B0609030804020204" pitchFamily="49" charset="0"/>
              </a:rPr>
              <a:t>=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 </a:t>
            </a:r>
            <a:r>
              <a:rPr lang="en-GB" sz="1100" dirty="0" err="1">
                <a:solidFill>
                  <a:srgbClr val="000000"/>
                </a:solidFill>
                <a:latin typeface="Menlo" panose="020B0609030804020204" pitchFamily="49" charset="0"/>
              </a:rPr>
              <a:t>np.array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([[[</a:t>
            </a:r>
            <a:r>
              <a:rPr lang="en-GB" sz="1100" dirty="0">
                <a:solidFill>
                  <a:srgbClr val="986801"/>
                </a:solidFill>
                <a:latin typeface="Menlo" panose="020B0609030804020204" pitchFamily="49" charset="0"/>
              </a:rPr>
              <a:t>0.3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,</a:t>
            </a:r>
            <a:r>
              <a:rPr lang="en-GB" sz="1100" dirty="0">
                <a:solidFill>
                  <a:srgbClr val="986801"/>
                </a:solidFill>
                <a:latin typeface="Menlo" panose="020B0609030804020204" pitchFamily="49" charset="0"/>
              </a:rPr>
              <a:t>0.7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],[</a:t>
            </a:r>
            <a:r>
              <a:rPr lang="en-GB" sz="1100" dirty="0">
                <a:solidFill>
                  <a:srgbClr val="986801"/>
                </a:solidFill>
                <a:latin typeface="Menlo" panose="020B0609030804020204" pitchFamily="49" charset="0"/>
              </a:rPr>
              <a:t>0.7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,</a:t>
            </a:r>
            <a:r>
              <a:rPr lang="en-GB" sz="1100" dirty="0">
                <a:solidFill>
                  <a:srgbClr val="986801"/>
                </a:solidFill>
                <a:latin typeface="Menlo" panose="020B0609030804020204" pitchFamily="49" charset="0"/>
              </a:rPr>
              <a:t>0.3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]]])</a:t>
            </a:r>
          </a:p>
          <a:p>
            <a:r>
              <a:rPr lang="en-GB" sz="1100" dirty="0">
                <a:solidFill>
                  <a:srgbClr val="A626A4"/>
                </a:solidFill>
                <a:latin typeface="Menlo" panose="020B0609030804020204" pitchFamily="49" charset="0"/>
              </a:rPr>
              <a:t>for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 </a:t>
            </a:r>
            <a:r>
              <a:rPr lang="en-GB" sz="1100" dirty="0" err="1">
                <a:solidFill>
                  <a:srgbClr val="000000"/>
                </a:solidFill>
                <a:latin typeface="Menlo" panose="020B0609030804020204" pitchFamily="49" charset="0"/>
              </a:rPr>
              <a:t>i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 </a:t>
            </a:r>
            <a:r>
              <a:rPr lang="en-GB" sz="1100" dirty="0">
                <a:solidFill>
                  <a:srgbClr val="A626A4"/>
                </a:solidFill>
                <a:latin typeface="Menlo" panose="020B0609030804020204" pitchFamily="49" charset="0"/>
              </a:rPr>
              <a:t>in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 </a:t>
            </a:r>
            <a:r>
              <a:rPr lang="en-GB" sz="1100" dirty="0" err="1">
                <a:solidFill>
                  <a:srgbClr val="000000"/>
                </a:solidFill>
                <a:latin typeface="Menlo" panose="020B0609030804020204" pitchFamily="49" charset="0"/>
              </a:rPr>
              <a:t>tqdm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GB" sz="1100" dirty="0">
                <a:solidFill>
                  <a:srgbClr val="0184BC"/>
                </a:solidFill>
                <a:latin typeface="Menlo" panose="020B0609030804020204" pitchFamily="49" charset="0"/>
              </a:rPr>
              <a:t>range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GB" sz="1100" dirty="0">
                <a:solidFill>
                  <a:srgbClr val="986801"/>
                </a:solidFill>
                <a:latin typeface="Menlo" panose="020B0609030804020204" pitchFamily="49" charset="0"/>
              </a:rPr>
              <a:t>2000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)):</a:t>
            </a:r>
          </a:p>
          <a:p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    </a:t>
            </a:r>
            <a:r>
              <a:rPr lang="en-GB" sz="1100" dirty="0" err="1">
                <a:solidFill>
                  <a:srgbClr val="000000"/>
                </a:solidFill>
                <a:latin typeface="Menlo" panose="020B0609030804020204" pitchFamily="49" charset="0"/>
              </a:rPr>
              <a:t>agent.movementPolicyUpdate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()</a:t>
            </a:r>
          </a:p>
          <a:p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fig, </a:t>
            </a:r>
            <a:r>
              <a:rPr lang="en-GB" sz="1100" dirty="0" err="1">
                <a:solidFill>
                  <a:srgbClr val="000000"/>
                </a:solidFill>
                <a:latin typeface="Menlo" panose="020B0609030804020204" pitchFamily="49" charset="0"/>
              </a:rPr>
              <a:t>ax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 </a:t>
            </a:r>
            <a:r>
              <a:rPr lang="en-GB" sz="1100" dirty="0">
                <a:solidFill>
                  <a:srgbClr val="383A42"/>
                </a:solidFill>
                <a:latin typeface="Menlo" panose="020B0609030804020204" pitchFamily="49" charset="0"/>
              </a:rPr>
              <a:t>=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 </a:t>
            </a:r>
            <a:r>
              <a:rPr lang="en-GB" sz="1100" dirty="0" err="1">
                <a:solidFill>
                  <a:srgbClr val="000000"/>
                </a:solidFill>
                <a:latin typeface="Menlo" panose="020B0609030804020204" pitchFamily="49" charset="0"/>
              </a:rPr>
              <a:t>agent.plotHistory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()</a:t>
            </a:r>
            <a:endParaRPr lang="en-GB" sz="11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2789A5-652D-3645-BF2F-28B620F76CA5}"/>
              </a:ext>
            </a:extLst>
          </p:cNvPr>
          <p:cNvSpPr txBox="1"/>
          <p:nvPr/>
        </p:nvSpPr>
        <p:spPr>
          <a:xfrm>
            <a:off x="9120336" y="34290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endParaRPr lang="en-US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83332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85CFCA-0F30-3841-B7D0-B7AECC393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time and state TD learning: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923B9C-0AC0-6446-98C9-01A58EBA3292}"/>
              </a:ext>
            </a:extLst>
          </p:cNvPr>
          <p:cNvSpPr txBox="1"/>
          <p:nvPr/>
        </p:nvSpPr>
        <p:spPr>
          <a:xfrm>
            <a:off x="201643" y="5316117"/>
            <a:ext cx="64567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Decouples </a:t>
            </a:r>
            <a:r>
              <a:rPr lang="el-GR" dirty="0">
                <a:solidFill>
                  <a:schemeClr val="bg1">
                    <a:lumMod val="60000"/>
                    <a:lumOff val="40000"/>
                  </a:schemeClr>
                </a:solidFill>
              </a:rPr>
              <a:t>γ</a:t>
            </a:r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from dt, i.e. decouples learning from the motion model </a:t>
            </a:r>
          </a:p>
          <a:p>
            <a:pPr algn="l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D7A92E-16F7-1E42-AF70-CAAF1622B1EB}"/>
              </a:ext>
            </a:extLst>
          </p:cNvPr>
          <p:cNvSpPr txBox="1"/>
          <p:nvPr/>
        </p:nvSpPr>
        <p:spPr>
          <a:xfrm>
            <a:off x="422102" y="1594430"/>
            <a:ext cx="23599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Discrete state (one-hot) </a:t>
            </a:r>
          </a:p>
          <a:p>
            <a:pPr algn="r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Discrete time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DA15AC7-3FF8-DA4E-B4AE-5881D715785E}"/>
              </a:ext>
            </a:extLst>
          </p:cNvPr>
          <p:cNvSpPr txBox="1"/>
          <p:nvPr/>
        </p:nvSpPr>
        <p:spPr>
          <a:xfrm>
            <a:off x="-1" y="2852936"/>
            <a:ext cx="27820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Continuous state (e.g. BVCs) </a:t>
            </a:r>
          </a:p>
          <a:p>
            <a:pPr algn="r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Discrete time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C289FFB-A35D-0D4D-85F8-42D9AC856E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0627" y="1701595"/>
            <a:ext cx="5523429" cy="432000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87E83D48-485F-234F-BC87-438954D9D965}"/>
              </a:ext>
            </a:extLst>
          </p:cNvPr>
          <p:cNvGrpSpPr/>
          <p:nvPr/>
        </p:nvGrpSpPr>
        <p:grpSpPr>
          <a:xfrm>
            <a:off x="839416" y="5933522"/>
            <a:ext cx="3672408" cy="591822"/>
            <a:chOff x="1146717" y="5786897"/>
            <a:chExt cx="3672408" cy="591822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925431D7-3F22-DF4C-B3BA-815973DD58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46717" y="5786897"/>
              <a:ext cx="2577541" cy="591822"/>
            </a:xfrm>
            <a:prstGeom prst="rect">
              <a:avLst/>
            </a:prstGeom>
          </p:spPr>
        </p:pic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9F5D35E7-FEDC-374C-A6CA-A2800644A3A8}"/>
                </a:ext>
              </a:extLst>
            </p:cNvPr>
            <p:cNvCxnSpPr/>
            <p:nvPr/>
          </p:nvCxnSpPr>
          <p:spPr>
            <a:xfrm>
              <a:off x="3811013" y="6078703"/>
              <a:ext cx="1008112" cy="0"/>
            </a:xfrm>
            <a:prstGeom prst="straightConnector1">
              <a:avLst/>
            </a:prstGeom>
            <a:ln w="25400"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9EB48FE9-0266-124B-88CE-ED5BF3E2D7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2570" y="5924359"/>
            <a:ext cx="3255640" cy="599723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8C956CFE-7B10-E447-A14B-F236949169BD}"/>
              </a:ext>
            </a:extLst>
          </p:cNvPr>
          <p:cNvSpPr txBox="1"/>
          <p:nvPr/>
        </p:nvSpPr>
        <p:spPr>
          <a:xfrm>
            <a:off x="10498006" y="5015752"/>
            <a:ext cx="1691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e.g. </a:t>
            </a:r>
            <a:r>
              <a:rPr lang="en-US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Doya</a:t>
            </a:r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, 1996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B316F4A-1931-0E4F-8D76-82C814F5D4C1}"/>
              </a:ext>
            </a:extLst>
          </p:cNvPr>
          <p:cNvSpPr txBox="1"/>
          <p:nvPr/>
        </p:nvSpPr>
        <p:spPr>
          <a:xfrm>
            <a:off x="2733919" y="3861048"/>
            <a:ext cx="9311436" cy="1164841"/>
          </a:xfrm>
          <a:prstGeom prst="rect">
            <a:avLst/>
          </a:prstGeom>
          <a:noFill/>
          <a:ln w="31750">
            <a:solidFill>
              <a:srgbClr val="FD8D62"/>
            </a:solidFill>
          </a:ln>
        </p:spPr>
        <p:txBody>
          <a:bodyPr wrap="square" rtlCol="0">
            <a:spAutoFit/>
          </a:bodyPr>
          <a:lstStyle/>
          <a:p>
            <a:pPr algn="l"/>
            <a:endParaRPr lang="en-US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4DE49D4-70DD-634C-A7DE-5974871CF09B}"/>
              </a:ext>
            </a:extLst>
          </p:cNvPr>
          <p:cNvSpPr txBox="1"/>
          <p:nvPr/>
        </p:nvSpPr>
        <p:spPr>
          <a:xfrm>
            <a:off x="178448" y="3838176"/>
            <a:ext cx="2565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Continuous state </a:t>
            </a:r>
            <a:r>
              <a:rPr lang="en-US" i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and </a:t>
            </a:r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time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248151-2154-644A-9DBE-1A663B26A5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83632" y="2951763"/>
            <a:ext cx="5421306" cy="4052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A678C6B-6010-BB43-9914-8975709B22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84874" y="3979866"/>
            <a:ext cx="8971766" cy="958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7518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966E0-D8FD-044B-85EE-8D631043D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Proof: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DB7644-3AAD-5F44-87CA-E471B335B7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352" y="1513368"/>
            <a:ext cx="4525640" cy="6898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BCC1D47-262A-654E-8774-B245DB5AE1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84055" y="671697"/>
            <a:ext cx="1413644" cy="39788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47F043E-2531-5C46-BA2A-26B3832612D4}"/>
              </a:ext>
            </a:extLst>
          </p:cNvPr>
          <p:cNvSpPr txBox="1"/>
          <p:nvPr/>
        </p:nvSpPr>
        <p:spPr>
          <a:xfrm>
            <a:off x="9499307" y="586627"/>
            <a:ext cx="1184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normalised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D732D79-C479-C241-8611-976FEBC9649B}"/>
              </a:ext>
            </a:extLst>
          </p:cNvPr>
          <p:cNvSpPr txBox="1"/>
          <p:nvPr/>
        </p:nvSpPr>
        <p:spPr>
          <a:xfrm>
            <a:off x="3059983" y="3483420"/>
            <a:ext cx="3519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True if our estimate of </a:t>
            </a:r>
            <a:r>
              <a:rPr lang="el-GR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Ψ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,</a:t>
            </a:r>
            <a:r>
              <a:rPr lang="en-GB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is correct</a:t>
            </a:r>
            <a:endParaRPr lang="en-GB" b="1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07DADC5-E49C-524F-A115-F81137AE3F3B}"/>
              </a:ext>
            </a:extLst>
          </p:cNvPr>
          <p:cNvSpPr txBox="1"/>
          <p:nvPr/>
        </p:nvSpPr>
        <p:spPr>
          <a:xfrm>
            <a:off x="2393129" y="4233153"/>
            <a:ext cx="4130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If it isn’t, we should update it (TD learning)</a:t>
            </a:r>
            <a:endParaRPr lang="en-GB" b="1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BC77044-78D0-0D49-A485-30508A82F3DC}"/>
              </a:ext>
            </a:extLst>
          </p:cNvPr>
          <p:cNvSpPr txBox="1"/>
          <p:nvPr/>
        </p:nvSpPr>
        <p:spPr>
          <a:xfrm>
            <a:off x="4151784" y="5123450"/>
            <a:ext cx="22348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Re-discretising we get:</a:t>
            </a:r>
            <a:endParaRPr lang="en-GB" b="1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DE5BD74-0F97-0E42-9694-142EA9C4F311}"/>
              </a:ext>
            </a:extLst>
          </p:cNvPr>
          <p:cNvCxnSpPr>
            <a:cxnSpLocks/>
          </p:cNvCxnSpPr>
          <p:nvPr/>
        </p:nvCxnSpPr>
        <p:spPr>
          <a:xfrm>
            <a:off x="4930413" y="1844824"/>
            <a:ext cx="1597635" cy="0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ED94B2C-75CE-8E4D-AE7F-474A27A4B146}"/>
              </a:ext>
            </a:extLst>
          </p:cNvPr>
          <p:cNvSpPr txBox="1"/>
          <p:nvPr/>
        </p:nvSpPr>
        <p:spPr>
          <a:xfrm>
            <a:off x="4631446" y="838453"/>
            <a:ext cx="22701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Logical continuous-time</a:t>
            </a:r>
          </a:p>
          <a:p>
            <a:pPr algn="ctr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analogue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048C689-78E0-4F44-A931-0D9FED4649A1}"/>
              </a:ext>
            </a:extLst>
          </p:cNvPr>
          <p:cNvSpPr/>
          <p:nvPr/>
        </p:nvSpPr>
        <p:spPr>
          <a:xfrm>
            <a:off x="222691" y="5930696"/>
            <a:ext cx="12210013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i="1" dirty="0">
                <a:solidFill>
                  <a:srgbClr val="A0A1A7"/>
                </a:solidFill>
                <a:latin typeface="Menlo" panose="020B0609030804020204" pitchFamily="49" charset="0"/>
              </a:rPr>
              <a:t>#time-step independent TD update </a:t>
            </a:r>
            <a:endParaRPr lang="en-GB" sz="1400" dirty="0">
              <a:solidFill>
                <a:srgbClr val="383A42"/>
              </a:solidFill>
              <a:latin typeface="Menlo" panose="020B0609030804020204" pitchFamily="49" charset="0"/>
            </a:endParaRPr>
          </a:p>
          <a:p>
            <a:r>
              <a:rPr lang="en-GB" sz="1400" dirty="0">
                <a:solidFill>
                  <a:srgbClr val="383A42"/>
                </a:solidFill>
                <a:latin typeface="Menlo" panose="020B0609030804020204" pitchFamily="49" charset="0"/>
              </a:rPr>
              <a:t>delta = state + (</a:t>
            </a:r>
            <a:r>
              <a:rPr lang="en-GB" sz="1400" dirty="0" err="1">
                <a:solidFill>
                  <a:srgbClr val="E45649"/>
                </a:solidFill>
                <a:latin typeface="Menlo" panose="020B0609030804020204" pitchFamily="49" charset="0"/>
              </a:rPr>
              <a:t>self</a:t>
            </a:r>
            <a:r>
              <a:rPr lang="en-GB" sz="1400" dirty="0" err="1">
                <a:solidFill>
                  <a:srgbClr val="383A42"/>
                </a:solidFill>
                <a:latin typeface="Menlo" panose="020B0609030804020204" pitchFamily="49" charset="0"/>
              </a:rPr>
              <a:t>.tau</a:t>
            </a:r>
            <a:r>
              <a:rPr lang="en-GB" sz="1400" dirty="0">
                <a:solidFill>
                  <a:srgbClr val="383A42"/>
                </a:solidFill>
                <a:latin typeface="Menlo" panose="020B0609030804020204" pitchFamily="49" charset="0"/>
              </a:rPr>
              <a:t> / dt) * (</a:t>
            </a:r>
            <a:r>
              <a:rPr lang="en-GB" sz="1400" dirty="0" err="1">
                <a:solidFill>
                  <a:srgbClr val="E45649"/>
                </a:solidFill>
                <a:latin typeface="Menlo" panose="020B0609030804020204" pitchFamily="49" charset="0"/>
              </a:rPr>
              <a:t>self</a:t>
            </a:r>
            <a:r>
              <a:rPr lang="en-GB" sz="1400" dirty="0" err="1">
                <a:solidFill>
                  <a:srgbClr val="383A42"/>
                </a:solidFill>
                <a:latin typeface="Menlo" panose="020B0609030804020204" pitchFamily="49" charset="0"/>
              </a:rPr>
              <a:t>.M</a:t>
            </a:r>
            <a:r>
              <a:rPr lang="en-GB" sz="1400" dirty="0">
                <a:solidFill>
                  <a:srgbClr val="383A42"/>
                </a:solidFill>
                <a:latin typeface="Menlo" panose="020B0609030804020204" pitchFamily="49" charset="0"/>
              </a:rPr>
              <a:t> @ ((</a:t>
            </a:r>
            <a:r>
              <a:rPr lang="en-GB" sz="1400" dirty="0">
                <a:solidFill>
                  <a:srgbClr val="986801"/>
                </a:solidFill>
                <a:latin typeface="Menlo" panose="020B0609030804020204" pitchFamily="49" charset="0"/>
              </a:rPr>
              <a:t>1</a:t>
            </a:r>
            <a:r>
              <a:rPr lang="en-GB" sz="1400" dirty="0">
                <a:solidFill>
                  <a:srgbClr val="383A42"/>
                </a:solidFill>
                <a:latin typeface="Menlo" panose="020B0609030804020204" pitchFamily="49" charset="0"/>
              </a:rPr>
              <a:t> - dt/</a:t>
            </a:r>
            <a:r>
              <a:rPr lang="en-GB" sz="1400" dirty="0" err="1">
                <a:solidFill>
                  <a:srgbClr val="E45649"/>
                </a:solidFill>
                <a:latin typeface="Menlo" panose="020B0609030804020204" pitchFamily="49" charset="0"/>
              </a:rPr>
              <a:t>self</a:t>
            </a:r>
            <a:r>
              <a:rPr lang="en-GB" sz="1400" dirty="0" err="1">
                <a:solidFill>
                  <a:srgbClr val="383A42"/>
                </a:solidFill>
                <a:latin typeface="Menlo" panose="020B0609030804020204" pitchFamily="49" charset="0"/>
              </a:rPr>
              <a:t>.tau</a:t>
            </a:r>
            <a:r>
              <a:rPr lang="en-GB" sz="1400" dirty="0">
                <a:solidFill>
                  <a:srgbClr val="383A42"/>
                </a:solidFill>
                <a:latin typeface="Menlo" panose="020B0609030804020204" pitchFamily="49" charset="0"/>
              </a:rPr>
              <a:t>)*state - </a:t>
            </a:r>
            <a:r>
              <a:rPr lang="en-GB" sz="1400" dirty="0" err="1">
                <a:solidFill>
                  <a:srgbClr val="383A42"/>
                </a:solidFill>
                <a:latin typeface="Menlo" panose="020B0609030804020204" pitchFamily="49" charset="0"/>
              </a:rPr>
              <a:t>prevState</a:t>
            </a:r>
            <a:r>
              <a:rPr lang="en-GB" sz="1400" dirty="0">
                <a:solidFill>
                  <a:srgbClr val="383A42"/>
                </a:solidFill>
                <a:latin typeface="Menlo" panose="020B0609030804020204" pitchFamily="49" charset="0"/>
              </a:rPr>
              <a:t>))</a:t>
            </a:r>
          </a:p>
          <a:p>
            <a:r>
              <a:rPr lang="en-GB" sz="1400" dirty="0" err="1">
                <a:solidFill>
                  <a:srgbClr val="E45649"/>
                </a:solidFill>
                <a:latin typeface="Menlo" panose="020B0609030804020204" pitchFamily="49" charset="0"/>
              </a:rPr>
              <a:t>self</a:t>
            </a:r>
            <a:r>
              <a:rPr lang="en-GB" sz="1400" dirty="0" err="1">
                <a:solidFill>
                  <a:srgbClr val="383A42"/>
                </a:solidFill>
                <a:latin typeface="Menlo" panose="020B0609030804020204" pitchFamily="49" charset="0"/>
              </a:rPr>
              <a:t>.M</a:t>
            </a:r>
            <a:r>
              <a:rPr lang="en-GB" sz="1400" dirty="0">
                <a:solidFill>
                  <a:srgbClr val="383A42"/>
                </a:solidFill>
                <a:latin typeface="Menlo" panose="020B0609030804020204" pitchFamily="49" charset="0"/>
              </a:rPr>
              <a:t> = </a:t>
            </a:r>
            <a:r>
              <a:rPr lang="en-GB" sz="1400" dirty="0" err="1">
                <a:solidFill>
                  <a:srgbClr val="E45649"/>
                </a:solidFill>
                <a:latin typeface="Menlo" panose="020B0609030804020204" pitchFamily="49" charset="0"/>
              </a:rPr>
              <a:t>self</a:t>
            </a:r>
            <a:r>
              <a:rPr lang="en-GB" sz="1400" dirty="0" err="1">
                <a:solidFill>
                  <a:srgbClr val="383A42"/>
                </a:solidFill>
                <a:latin typeface="Menlo" panose="020B0609030804020204" pitchFamily="49" charset="0"/>
              </a:rPr>
              <a:t>.M</a:t>
            </a:r>
            <a:r>
              <a:rPr lang="en-GB" sz="1400" dirty="0">
                <a:solidFill>
                  <a:srgbClr val="383A42"/>
                </a:solidFill>
                <a:latin typeface="Menlo" panose="020B0609030804020204" pitchFamily="49" charset="0"/>
              </a:rPr>
              <a:t> + alpha * </a:t>
            </a:r>
            <a:r>
              <a:rPr lang="en-GB" sz="1400" dirty="0" err="1">
                <a:solidFill>
                  <a:srgbClr val="383A42"/>
                </a:solidFill>
                <a:latin typeface="Menlo" panose="020B0609030804020204" pitchFamily="49" charset="0"/>
              </a:rPr>
              <a:t>np.outer</a:t>
            </a:r>
            <a:r>
              <a:rPr lang="en-GB" sz="1400" dirty="0">
                <a:solidFill>
                  <a:srgbClr val="383A42"/>
                </a:solidFill>
                <a:latin typeface="Menlo" panose="020B0609030804020204" pitchFamily="49" charset="0"/>
              </a:rPr>
              <a:t>(delta, state)</a:t>
            </a:r>
            <a:endParaRPr lang="en-GB" sz="1400" b="0" dirty="0">
              <a:solidFill>
                <a:srgbClr val="383A42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64E4FC4-49F6-AD42-9EC7-76753F47C9A6}"/>
              </a:ext>
            </a:extLst>
          </p:cNvPr>
          <p:cNvSpPr txBox="1"/>
          <p:nvPr/>
        </p:nvSpPr>
        <p:spPr>
          <a:xfrm>
            <a:off x="5591944" y="5589240"/>
            <a:ext cx="105028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5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Or equivalently: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FAF3E9E3-4ACC-5B45-B4BF-2E6902F4D1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6195" y="1535888"/>
            <a:ext cx="4514515" cy="67253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A5D02714-CA54-FE47-89D1-FB6AE9494C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8748" y="2641840"/>
            <a:ext cx="3955307" cy="589088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D83EE0A0-626C-5C4E-A76F-BCFC9B5B96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28748" y="3550291"/>
            <a:ext cx="3239706" cy="30617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5B091808-9D22-5D4A-9F10-0536E69E13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02816" y="4246013"/>
            <a:ext cx="5498156" cy="597203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27246B34-1EF0-544F-889D-CC7BD81E801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00056" y="4941168"/>
            <a:ext cx="5215768" cy="557459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2BDD690E-5D59-3848-B685-A1A4593DB29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68866" y="5517232"/>
            <a:ext cx="5215766" cy="557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514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1329EF00-C939-5B4D-991D-190217646D6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54193" y="1594739"/>
            <a:ext cx="2179892" cy="217989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AE966E0-D8FD-044B-85EE-8D631043D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Independence on dt 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E4C5D503-5D99-B748-8850-B8CD6CED560A}"/>
              </a:ext>
            </a:extLst>
          </p:cNvPr>
          <p:cNvSpPr txBox="1">
            <a:spLocks/>
          </p:cNvSpPr>
          <p:nvPr/>
        </p:nvSpPr>
        <p:spPr>
          <a:xfrm>
            <a:off x="2668" y="3573016"/>
            <a:ext cx="12210015" cy="68601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900" i="0" kern="120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Tw Cen MT" panose="020B0602020104020603" pitchFamily="34" charset="77"/>
                <a:ea typeface="+mj-ea"/>
                <a:cs typeface="Tw Cen MT" panose="020B0602020104020603" pitchFamily="34" charset="77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Dependence on</a:t>
            </a:r>
            <a:r>
              <a:rPr lang="el-GR" dirty="0"/>
              <a:t> τ</a:t>
            </a:r>
            <a:r>
              <a:rPr lang="en-GB" dirty="0"/>
              <a:t> 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0EEC17-AFAD-0D42-AB85-4AC8D4869B67}"/>
              </a:ext>
            </a:extLst>
          </p:cNvPr>
          <p:cNvSpPr txBox="1"/>
          <p:nvPr/>
        </p:nvSpPr>
        <p:spPr>
          <a:xfrm>
            <a:off x="5170806" y="4240362"/>
            <a:ext cx="9805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Tau = 2s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C3DAF73-41BF-2D4D-9BEA-24224FE40F85}"/>
              </a:ext>
            </a:extLst>
          </p:cNvPr>
          <p:cNvSpPr txBox="1"/>
          <p:nvPr/>
        </p:nvSpPr>
        <p:spPr>
          <a:xfrm>
            <a:off x="10338944" y="4240362"/>
            <a:ext cx="9805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Tau = 4s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0D7BF58-6C41-AD47-B440-9A518577D99D}"/>
              </a:ext>
            </a:extLst>
          </p:cNvPr>
          <p:cNvSpPr txBox="1"/>
          <p:nvPr/>
        </p:nvSpPr>
        <p:spPr>
          <a:xfrm>
            <a:off x="767408" y="4240362"/>
            <a:ext cx="9805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Tau = 1s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A60DBF4D-D1F1-994B-BF0E-6DF40B06548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636188" y="1594739"/>
            <a:ext cx="2179892" cy="217989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0F126F4-2A66-4E44-9FBF-261ED50BECC8}"/>
              </a:ext>
            </a:extLst>
          </p:cNvPr>
          <p:cNvSpPr txBox="1"/>
          <p:nvPr/>
        </p:nvSpPr>
        <p:spPr>
          <a:xfrm>
            <a:off x="5245874" y="1177208"/>
            <a:ext cx="960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dt = 0.1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185A20C-CE3F-F145-840A-F657AF36D63E}"/>
              </a:ext>
            </a:extLst>
          </p:cNvPr>
          <p:cNvSpPr txBox="1"/>
          <p:nvPr/>
        </p:nvSpPr>
        <p:spPr>
          <a:xfrm>
            <a:off x="827905" y="1177208"/>
            <a:ext cx="10871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dt = 0.01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7309A95-8E69-8C4D-A4FF-11A0349941D7}"/>
              </a:ext>
            </a:extLst>
          </p:cNvPr>
          <p:cNvSpPr txBox="1"/>
          <p:nvPr/>
        </p:nvSpPr>
        <p:spPr>
          <a:xfrm>
            <a:off x="10155368" y="1177208"/>
            <a:ext cx="960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dt = 0.2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6EEF00E-62EB-B24A-A64C-D7C6ADB39C0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9540697" y="1594739"/>
            <a:ext cx="2179892" cy="217989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596A44F-D33C-7144-BF58-7DD77AACF8D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4636188" y="4539819"/>
            <a:ext cx="2179892" cy="217989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37B78B8-0607-074A-9F65-A88596C55519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9730703" y="4539819"/>
            <a:ext cx="2179892" cy="217989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511A46C-6E3A-804E-8F35-976D51FD54E3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289819" y="4539819"/>
            <a:ext cx="2179892" cy="2179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5605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966E0-D8FD-044B-85EE-8D631043D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If </a:t>
            </a:r>
            <a:r>
              <a:rPr lang="el-GR" dirty="0"/>
              <a:t>τ</a:t>
            </a:r>
            <a:r>
              <a:rPr lang="en-GB" dirty="0"/>
              <a:t> </a:t>
            </a:r>
            <a:r>
              <a:rPr lang="en-GB" dirty="0">
                <a:sym typeface="Wingdings" pitchFamily="2" charset="2"/>
              </a:rPr>
              <a:t> 0, </a:t>
            </a:r>
            <a:r>
              <a:rPr lang="el-GR" dirty="0">
                <a:sym typeface="Wingdings" pitchFamily="2" charset="2"/>
              </a:rPr>
              <a:t>Ψ</a:t>
            </a:r>
            <a:r>
              <a:rPr lang="en-GB" dirty="0">
                <a:sym typeface="Wingdings" pitchFamily="2" charset="2"/>
              </a:rPr>
              <a:t>  f</a:t>
            </a:r>
            <a:endParaRPr lang="en-US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4B7E5CDE-50E8-D647-A7CC-1C01439C01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6195" y="1535888"/>
            <a:ext cx="4514515" cy="67253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AFE64BF-86CE-A849-AC7F-6D92D0146A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1268" y="2759624"/>
            <a:ext cx="4491316" cy="67253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D3AF893-CC32-9F43-806A-69FCEB8822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168" y="1683214"/>
            <a:ext cx="4880720" cy="52165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DEFD47E2-79CA-E541-8E63-44DC8C7FC9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3464" y="2564904"/>
            <a:ext cx="2684264" cy="29915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C7CD693E-B879-A847-9EFD-B8E36FAB3601}"/>
              </a:ext>
            </a:extLst>
          </p:cNvPr>
          <p:cNvSpPr txBox="1"/>
          <p:nvPr/>
        </p:nvSpPr>
        <p:spPr>
          <a:xfrm>
            <a:off x="207168" y="3244334"/>
            <a:ext cx="9879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Zero </a:t>
            </a:r>
            <a:r>
              <a:rPr lang="en-GB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iff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: 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584F7389-4508-4748-AC6C-DCA03D442C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48345" y="3338066"/>
            <a:ext cx="2695125" cy="369332"/>
          </a:xfrm>
          <a:prstGeom prst="rect">
            <a:avLst/>
          </a:prstGeom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FADF63F-7021-7F4B-A928-B9DA42F3A967}"/>
              </a:ext>
            </a:extLst>
          </p:cNvPr>
          <p:cNvCxnSpPr/>
          <p:nvPr/>
        </p:nvCxnSpPr>
        <p:spPr>
          <a:xfrm>
            <a:off x="5807968" y="1412776"/>
            <a:ext cx="0" cy="51845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5746B263-67AC-784D-B556-FC3D905F4922}"/>
              </a:ext>
            </a:extLst>
          </p:cNvPr>
          <p:cNvSpPr txBox="1"/>
          <p:nvPr/>
        </p:nvSpPr>
        <p:spPr>
          <a:xfrm>
            <a:off x="5807968" y="6300028"/>
            <a:ext cx="1759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Equivalent proof 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609994D4-9303-3344-ABC9-3166345676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06195" y="4140512"/>
            <a:ext cx="4064000" cy="55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4451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966E0-D8FD-044B-85EE-8D631043D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Biologically inspired basis sets 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A1AAF0-A38D-544A-99C0-8BF34DE4470A}"/>
              </a:ext>
            </a:extLst>
          </p:cNvPr>
          <p:cNvSpPr txBox="1"/>
          <p:nvPr/>
        </p:nvSpPr>
        <p:spPr>
          <a:xfrm>
            <a:off x="191344" y="1412776"/>
            <a:ext cx="8265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In Will and Caswell’s neurobiological successor feature paper place cells are define as: 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72F2ED0-2AD9-D64F-823E-4DC3D6DD78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047" y="2834488"/>
            <a:ext cx="3593729" cy="4504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01985C8-B9D6-B14D-9D19-6BEA951C16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376" y="1795120"/>
            <a:ext cx="4327252" cy="93788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8E56685-C16B-E940-AC0F-2BAB1A61CCF2}"/>
              </a:ext>
            </a:extLst>
          </p:cNvPr>
          <p:cNvSpPr txBox="1"/>
          <p:nvPr/>
        </p:nvSpPr>
        <p:spPr>
          <a:xfrm>
            <a:off x="191344" y="3539942"/>
            <a:ext cx="80221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I.e. each row is a different (</a:t>
            </a:r>
            <a:r>
              <a:rPr lang="en-GB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thresholded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) successor features. We call this a “place cell”.</a:t>
            </a:r>
          </a:p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There is one place cell corresponding to each basis cell (BVC, HDC or whatever)</a:t>
            </a:r>
          </a:p>
        </p:txBody>
      </p:sp>
    </p:spTree>
    <p:extLst>
      <p:ext uri="{BB962C8B-B14F-4D97-AF65-F5344CB8AC3E}">
        <p14:creationId xmlns:p14="http://schemas.microsoft.com/office/powerpoint/2010/main" val="38059975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966E0-D8FD-044B-85EE-8D631043D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Successor features as a “causality obeying” smoothing convolution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0386B7D-BE27-5145-BC73-F0E88489B6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9616" y="1556545"/>
            <a:ext cx="6768752" cy="100835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47AE2E5-AB9A-E74C-BEC5-B171D777A597}"/>
              </a:ext>
            </a:extLst>
          </p:cNvPr>
          <p:cNvSpPr txBox="1"/>
          <p:nvPr/>
        </p:nvSpPr>
        <p:spPr>
          <a:xfrm>
            <a:off x="191344" y="2780928"/>
            <a:ext cx="80629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>
                <a:solidFill>
                  <a:schemeClr val="bg1">
                    <a:lumMod val="60000"/>
                    <a:lumOff val="40000"/>
                  </a:schemeClr>
                </a:solidFill>
                <a:sym typeface="Wingdings" pitchFamily="2" charset="2"/>
              </a:rPr>
              <a:t>Ψ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  <a:sym typeface="Wingdings" pitchFamily="2" charset="2"/>
              </a:rPr>
              <a:t> (place cell) is essentially f (basis cell) “smoothed” with an exponential kernel </a:t>
            </a:r>
          </a:p>
          <a:p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  <a:sym typeface="Wingdings" pitchFamily="2" charset="2"/>
              </a:rPr>
              <a:t>The smoothing is predominantly along directions likely to be visited in the near future.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A23216-A846-304B-831C-0EC375238605}"/>
              </a:ext>
            </a:extLst>
          </p:cNvPr>
          <p:cNvSpPr txBox="1"/>
          <p:nvPr/>
        </p:nvSpPr>
        <p:spPr>
          <a:xfrm>
            <a:off x="8963983" y="3797951"/>
            <a:ext cx="888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Raudies</a:t>
            </a:r>
            <a:endParaRPr lang="en-GB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54A3312-78E2-C446-B849-5B413821664E}"/>
              </a:ext>
            </a:extLst>
          </p:cNvPr>
          <p:cNvSpPr txBox="1"/>
          <p:nvPr/>
        </p:nvSpPr>
        <p:spPr>
          <a:xfrm>
            <a:off x="1649626" y="3790562"/>
            <a:ext cx="1472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RandomWalk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37BC5596-E76E-A14F-B7C1-C2E3CA63FD48}"/>
              </a:ext>
            </a:extLst>
          </p:cNvPr>
          <p:cNvGrpSpPr/>
          <p:nvPr/>
        </p:nvGrpSpPr>
        <p:grpSpPr>
          <a:xfrm>
            <a:off x="6816080" y="4159894"/>
            <a:ext cx="5255894" cy="2697308"/>
            <a:chOff x="8493968" y="5020980"/>
            <a:chExt cx="3578006" cy="1836221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2A0D228F-5B19-0D4A-86B2-B922FD0620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10243174" y="5020980"/>
              <a:ext cx="1828800" cy="1828800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F0810F90-C96F-9E41-9ADD-C2DCD6B6D6F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8493968" y="5028401"/>
              <a:ext cx="1828800" cy="1828800"/>
            </a:xfrm>
            <a:prstGeom prst="rect">
              <a:avLst/>
            </a:prstGeom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8D16200A-2B72-9141-B05D-E48C2D81EBED}"/>
              </a:ext>
            </a:extLst>
          </p:cNvPr>
          <p:cNvGrpSpPr>
            <a:grpSpLocks noChangeAspect="1"/>
          </p:cNvGrpSpPr>
          <p:nvPr/>
        </p:nvGrpSpPr>
        <p:grpSpPr>
          <a:xfrm>
            <a:off x="-1" y="4159894"/>
            <a:ext cx="5260990" cy="2696400"/>
            <a:chOff x="336050" y="4576103"/>
            <a:chExt cx="3578006" cy="1833825"/>
          </a:xfrm>
        </p:grpSpPr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C8F73F81-15E8-3740-B15C-15538DFF1E8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085256" y="4576103"/>
              <a:ext cx="1828800" cy="1828800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84C1264C-E3C7-8146-9B17-3B1109AB040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36050" y="4581128"/>
              <a:ext cx="1828800" cy="1828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538117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B42BEB1D-C3D6-2942-B296-65387D8059F3}"/>
              </a:ext>
            </a:extLst>
          </p:cNvPr>
          <p:cNvGrpSpPr/>
          <p:nvPr/>
        </p:nvGrpSpPr>
        <p:grpSpPr>
          <a:xfrm>
            <a:off x="8873094" y="1272646"/>
            <a:ext cx="2983546" cy="5875292"/>
            <a:chOff x="263352" y="1600200"/>
            <a:chExt cx="1828800" cy="3601330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1F80838-BD08-6443-BB2D-761F0A2719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>
              <a:off x="263352" y="1600200"/>
              <a:ext cx="1828800" cy="1828800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94D0FDE8-40B4-334F-933A-75EAFA8DF8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263352" y="3372730"/>
              <a:ext cx="1828800" cy="1828800"/>
            </a:xfrm>
            <a:prstGeom prst="rect">
              <a:avLst/>
            </a:prstGeom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CE3CCBA-255F-D943-B2DA-BDB0E98DB9BC}"/>
              </a:ext>
            </a:extLst>
          </p:cNvPr>
          <p:cNvGrpSpPr/>
          <p:nvPr/>
        </p:nvGrpSpPr>
        <p:grpSpPr>
          <a:xfrm>
            <a:off x="160126" y="1272646"/>
            <a:ext cx="2983546" cy="5875292"/>
            <a:chOff x="263352" y="1600200"/>
            <a:chExt cx="1828800" cy="3601330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11C48FE2-8BE5-764D-BF42-910078A5C93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263352" y="1600200"/>
              <a:ext cx="1828800" cy="182880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18930C0-93F4-C14A-8D9C-6983CFF495B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263352" y="3372730"/>
              <a:ext cx="1828800" cy="182880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AE966E0-D8FD-044B-85EE-8D631043D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Gaussian receptive field basis </a:t>
            </a:r>
            <a:r>
              <a:rPr lang="en-US" sz="2400" dirty="0"/>
              <a:t>(and a new </a:t>
            </a:r>
            <a:r>
              <a:rPr lang="en-US" sz="2400" dirty="0" err="1"/>
              <a:t>colour</a:t>
            </a:r>
            <a:r>
              <a:rPr lang="en-US" sz="2400" dirty="0"/>
              <a:t> map)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C7957C-8555-B446-9FFE-A265D0944F2F}"/>
              </a:ext>
            </a:extLst>
          </p:cNvPr>
          <p:cNvSpPr txBox="1"/>
          <p:nvPr/>
        </p:nvSpPr>
        <p:spPr>
          <a:xfrm>
            <a:off x="4383692" y="2025714"/>
            <a:ext cx="28795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Bonus, resolution independent</a:t>
            </a:r>
          </a:p>
          <a:p>
            <a:pPr algn="ctr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(here 1mm precision) 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5C85FE4-058B-124F-A3D3-ACB403432119}"/>
              </a:ext>
            </a:extLst>
          </p:cNvPr>
          <p:cNvCxnSpPr>
            <a:cxnSpLocks/>
          </p:cNvCxnSpPr>
          <p:nvPr/>
        </p:nvCxnSpPr>
        <p:spPr>
          <a:xfrm>
            <a:off x="3575720" y="3140968"/>
            <a:ext cx="4622909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A3FF06CA-3D25-7E48-BBB0-3A474A15E5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47728" y="4509120"/>
            <a:ext cx="1828800" cy="1828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0567976-3CA0-914F-AC67-8C06C0493D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92510" y="4437112"/>
            <a:ext cx="2059674" cy="205967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1062C91-C383-B440-86E9-9205742DDBBD}"/>
              </a:ext>
            </a:extLst>
          </p:cNvPr>
          <p:cNvSpPr txBox="1"/>
          <p:nvPr/>
        </p:nvSpPr>
        <p:spPr>
          <a:xfrm>
            <a:off x="5879976" y="6173620"/>
            <a:ext cx="10390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Successor</a:t>
            </a:r>
          </a:p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matrix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EB17C3-7D2A-7D40-8293-0EC835149BC7}"/>
              </a:ext>
            </a:extLst>
          </p:cNvPr>
          <p:cNvSpPr txBox="1"/>
          <p:nvPr/>
        </p:nvSpPr>
        <p:spPr>
          <a:xfrm>
            <a:off x="3787045" y="6159157"/>
            <a:ext cx="15231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All place </a:t>
            </a:r>
          </a:p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field locations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0AB71F0-37A6-5D44-9E89-07E2B43A05D9}"/>
              </a:ext>
            </a:extLst>
          </p:cNvPr>
          <p:cNvSpPr txBox="1"/>
          <p:nvPr/>
        </p:nvSpPr>
        <p:spPr>
          <a:xfrm>
            <a:off x="480894" y="1214444"/>
            <a:ext cx="1143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Basis cells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2AAE1C3-A951-8F40-8706-BC9BB85EBADC}"/>
              </a:ext>
            </a:extLst>
          </p:cNvPr>
          <p:cNvSpPr txBox="1"/>
          <p:nvPr/>
        </p:nvSpPr>
        <p:spPr>
          <a:xfrm>
            <a:off x="9206162" y="1074802"/>
            <a:ext cx="206159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Learned ‘place cells’</a:t>
            </a:r>
          </a:p>
          <a:p>
            <a:pPr algn="l"/>
            <a:r>
              <a:rPr lang="en-GB" sz="11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Threshold = 0.5 max</a:t>
            </a:r>
          </a:p>
        </p:txBody>
      </p:sp>
    </p:spTree>
    <p:extLst>
      <p:ext uri="{BB962C8B-B14F-4D97-AF65-F5344CB8AC3E}">
        <p14:creationId xmlns:p14="http://schemas.microsoft.com/office/powerpoint/2010/main" val="19180549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B42BEB1D-C3D6-2942-B296-65387D8059F3}"/>
              </a:ext>
            </a:extLst>
          </p:cNvPr>
          <p:cNvGrpSpPr/>
          <p:nvPr/>
        </p:nvGrpSpPr>
        <p:grpSpPr>
          <a:xfrm>
            <a:off x="8873094" y="1272646"/>
            <a:ext cx="2983546" cy="5875292"/>
            <a:chOff x="263352" y="1600200"/>
            <a:chExt cx="1828800" cy="3601330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1F80838-BD08-6443-BB2D-761F0A2719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>
              <a:off x="263352" y="1600200"/>
              <a:ext cx="1828800" cy="1828800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94D0FDE8-40B4-334F-933A-75EAFA8DF8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263352" y="3372730"/>
              <a:ext cx="1828800" cy="1828800"/>
            </a:xfrm>
            <a:prstGeom prst="rect">
              <a:avLst/>
            </a:prstGeom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CE3CCBA-255F-D943-B2DA-BDB0E98DB9BC}"/>
              </a:ext>
            </a:extLst>
          </p:cNvPr>
          <p:cNvGrpSpPr/>
          <p:nvPr/>
        </p:nvGrpSpPr>
        <p:grpSpPr>
          <a:xfrm>
            <a:off x="160126" y="1272646"/>
            <a:ext cx="2983546" cy="5875292"/>
            <a:chOff x="263352" y="1600200"/>
            <a:chExt cx="1828800" cy="3601330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11C48FE2-8BE5-764D-BF42-910078A5C93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263352" y="1600200"/>
              <a:ext cx="1828800" cy="182880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18930C0-93F4-C14A-8D9C-6983CFF495B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263352" y="3372730"/>
              <a:ext cx="1828800" cy="182880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AE966E0-D8FD-044B-85EE-8D631043D8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28" y="586627"/>
            <a:ext cx="12210015" cy="686019"/>
          </a:xfrm>
        </p:spPr>
        <p:txBody>
          <a:bodyPr>
            <a:normAutofit/>
          </a:bodyPr>
          <a:lstStyle/>
          <a:p>
            <a:r>
              <a:rPr lang="en-US" dirty="0"/>
              <a:t>Fourier basis 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C7957C-8555-B446-9FFE-A265D0944F2F}"/>
              </a:ext>
            </a:extLst>
          </p:cNvPr>
          <p:cNvSpPr txBox="1"/>
          <p:nvPr/>
        </p:nvSpPr>
        <p:spPr>
          <a:xfrm>
            <a:off x="4383692" y="2025714"/>
            <a:ext cx="28795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Bonus, resolution independent</a:t>
            </a:r>
          </a:p>
          <a:p>
            <a:pPr algn="ctr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(here 1mm precision) 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5C85FE4-058B-124F-A3D3-ACB403432119}"/>
              </a:ext>
            </a:extLst>
          </p:cNvPr>
          <p:cNvCxnSpPr>
            <a:cxnSpLocks/>
          </p:cNvCxnSpPr>
          <p:nvPr/>
        </p:nvCxnSpPr>
        <p:spPr>
          <a:xfrm>
            <a:off x="3575720" y="3140968"/>
            <a:ext cx="4622909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0AB71F0-37A6-5D44-9E89-07E2B43A05D9}"/>
              </a:ext>
            </a:extLst>
          </p:cNvPr>
          <p:cNvSpPr txBox="1"/>
          <p:nvPr/>
        </p:nvSpPr>
        <p:spPr>
          <a:xfrm>
            <a:off x="480894" y="1214444"/>
            <a:ext cx="2223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Basis cells (100 cells) 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2AAE1C3-A951-8F40-8706-BC9BB85EBADC}"/>
              </a:ext>
            </a:extLst>
          </p:cNvPr>
          <p:cNvSpPr txBox="1"/>
          <p:nvPr/>
        </p:nvSpPr>
        <p:spPr>
          <a:xfrm>
            <a:off x="9206162" y="1214444"/>
            <a:ext cx="2074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Learned ‘place cells’</a:t>
            </a:r>
          </a:p>
        </p:txBody>
      </p:sp>
    </p:spTree>
    <p:extLst>
      <p:ext uri="{BB962C8B-B14F-4D97-AF65-F5344CB8AC3E}">
        <p14:creationId xmlns:p14="http://schemas.microsoft.com/office/powerpoint/2010/main" val="12119441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B42BEB1D-C3D6-2942-B296-65387D8059F3}"/>
              </a:ext>
            </a:extLst>
          </p:cNvPr>
          <p:cNvGrpSpPr/>
          <p:nvPr/>
        </p:nvGrpSpPr>
        <p:grpSpPr>
          <a:xfrm>
            <a:off x="8873094" y="1272646"/>
            <a:ext cx="2983546" cy="5875292"/>
            <a:chOff x="263352" y="1600200"/>
            <a:chExt cx="1828800" cy="3601330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1F80838-BD08-6443-BB2D-761F0A2719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>
              <a:off x="263352" y="1600200"/>
              <a:ext cx="1828800" cy="1828800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94D0FDE8-40B4-334F-933A-75EAFA8DF8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263352" y="3372730"/>
              <a:ext cx="1828800" cy="1828800"/>
            </a:xfrm>
            <a:prstGeom prst="rect">
              <a:avLst/>
            </a:prstGeom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CE3CCBA-255F-D943-B2DA-BDB0E98DB9BC}"/>
              </a:ext>
            </a:extLst>
          </p:cNvPr>
          <p:cNvGrpSpPr/>
          <p:nvPr/>
        </p:nvGrpSpPr>
        <p:grpSpPr>
          <a:xfrm>
            <a:off x="160126" y="1272646"/>
            <a:ext cx="2983546" cy="5875292"/>
            <a:chOff x="263352" y="1600200"/>
            <a:chExt cx="1828800" cy="3601330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11C48FE2-8BE5-764D-BF42-910078A5C93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263352" y="1600200"/>
              <a:ext cx="1828800" cy="182880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18930C0-93F4-C14A-8D9C-6983CFF495B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263352" y="3372730"/>
              <a:ext cx="1828800" cy="182880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AE966E0-D8FD-044B-85EE-8D631043D8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28" y="586627"/>
            <a:ext cx="12210015" cy="686019"/>
          </a:xfrm>
        </p:spPr>
        <p:txBody>
          <a:bodyPr>
            <a:normAutofit/>
          </a:bodyPr>
          <a:lstStyle/>
          <a:p>
            <a:r>
              <a:rPr lang="en-US" dirty="0"/>
              <a:t>Circle basis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0AB71F0-37A6-5D44-9E89-07E2B43A05D9}"/>
              </a:ext>
            </a:extLst>
          </p:cNvPr>
          <p:cNvSpPr txBox="1"/>
          <p:nvPr/>
        </p:nvSpPr>
        <p:spPr>
          <a:xfrm>
            <a:off x="480894" y="1214444"/>
            <a:ext cx="2223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Basis cells (100 cells) 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2AAE1C3-A951-8F40-8706-BC9BB85EBADC}"/>
              </a:ext>
            </a:extLst>
          </p:cNvPr>
          <p:cNvSpPr txBox="1"/>
          <p:nvPr/>
        </p:nvSpPr>
        <p:spPr>
          <a:xfrm>
            <a:off x="9206162" y="1214444"/>
            <a:ext cx="2074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Learned ‘place cells’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ABE2347-1852-F741-87B1-477D92511F55}"/>
              </a:ext>
            </a:extLst>
          </p:cNvPr>
          <p:cNvSpPr txBox="1"/>
          <p:nvPr/>
        </p:nvSpPr>
        <p:spPr>
          <a:xfrm>
            <a:off x="3317390" y="3055863"/>
            <a:ext cx="538198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No threshold on place cells for clarity. </a:t>
            </a:r>
          </a:p>
          <a:p>
            <a:pPr algn="l"/>
            <a:endParaRPr lang="en-GB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Biologically implausible but easy to </a:t>
            </a:r>
          </a:p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see the ‘smoothing effect’</a:t>
            </a:r>
          </a:p>
          <a:p>
            <a:pPr algn="l"/>
            <a:endParaRPr lang="en-GB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r>
              <a:rPr lang="el-GR" dirty="0">
                <a:solidFill>
                  <a:schemeClr val="bg1">
                    <a:lumMod val="60000"/>
                    <a:lumOff val="40000"/>
                  </a:schemeClr>
                </a:solidFill>
              </a:rPr>
              <a:t>τ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= 1 therefore smoothing distance roughly </a:t>
            </a:r>
            <a:r>
              <a:rPr lang="en-GB" dirty="0">
                <a:solidFill>
                  <a:srgbClr val="66C3A4"/>
                </a:solidFill>
              </a:rPr>
              <a:t>v•</a:t>
            </a:r>
            <a:r>
              <a:rPr lang="el-GR" dirty="0">
                <a:solidFill>
                  <a:srgbClr val="66C3A4"/>
                </a:solidFill>
              </a:rPr>
              <a:t> τ</a:t>
            </a:r>
            <a:r>
              <a:rPr lang="en-GB" dirty="0">
                <a:solidFill>
                  <a:srgbClr val="66C3A4"/>
                </a:solidFill>
              </a:rPr>
              <a:t> = 0.16m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A66E1E8-7B04-A045-A3A9-0ED2AB775AC8}"/>
              </a:ext>
            </a:extLst>
          </p:cNvPr>
          <p:cNvCxnSpPr>
            <a:cxnSpLocks/>
          </p:cNvCxnSpPr>
          <p:nvPr/>
        </p:nvCxnSpPr>
        <p:spPr>
          <a:xfrm>
            <a:off x="9840416" y="2253605"/>
            <a:ext cx="274214" cy="256634"/>
          </a:xfrm>
          <a:prstGeom prst="line">
            <a:avLst/>
          </a:prstGeom>
          <a:ln w="254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60BDE77-C239-9542-AD3F-F6C041A5D53D}"/>
              </a:ext>
            </a:extLst>
          </p:cNvPr>
          <p:cNvCxnSpPr>
            <a:cxnSpLocks/>
          </p:cNvCxnSpPr>
          <p:nvPr/>
        </p:nvCxnSpPr>
        <p:spPr>
          <a:xfrm>
            <a:off x="8270058" y="4149080"/>
            <a:ext cx="274214" cy="256634"/>
          </a:xfrm>
          <a:prstGeom prst="line">
            <a:avLst/>
          </a:prstGeom>
          <a:ln w="254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13159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animplace2105061543.mp4" descr="animplace2105061543.mp4">
            <a:hlinkClick r:id="" action="ppaction://media"/>
            <a:extLst>
              <a:ext uri="{FF2B5EF4-FFF2-40B4-BE49-F238E27FC236}">
                <a16:creationId xmlns:a16="http://schemas.microsoft.com/office/drawing/2014/main" id="{DCCAED9E-05BF-F648-A832-36E269FDA1D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222011" y="1197432"/>
            <a:ext cx="6120000" cy="6120000"/>
          </a:xfrm>
          <a:prstGeom prst="rect">
            <a:avLst/>
          </a:prstGeom>
        </p:spPr>
      </p:pic>
      <p:pic>
        <p:nvPicPr>
          <p:cNvPr id="12" name="animplace2105061543.mp4" descr="animplace2105061543.mp4">
            <a:hlinkClick r:id="" action="ppaction://media"/>
            <a:extLst>
              <a:ext uri="{FF2B5EF4-FFF2-40B4-BE49-F238E27FC236}">
                <a16:creationId xmlns:a16="http://schemas.microsoft.com/office/drawing/2014/main" id="{B4BF1111-A58A-DB41-943B-9C22D3E63A20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312024" y="1197432"/>
            <a:ext cx="6120000" cy="6120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6F87B3C-84E1-4B42-B3E8-5EBD5E88D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The birth of a place cell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D3E98C-7CED-0541-8CD8-0EEA02C93489}"/>
              </a:ext>
            </a:extLst>
          </p:cNvPr>
          <p:cNvSpPr txBox="1"/>
          <p:nvPr/>
        </p:nvSpPr>
        <p:spPr>
          <a:xfrm>
            <a:off x="8328248" y="1484784"/>
            <a:ext cx="2525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Exponentially decaying </a:t>
            </a:r>
            <a:r>
              <a:rPr lang="el-GR" dirty="0">
                <a:solidFill>
                  <a:schemeClr val="bg1">
                    <a:lumMod val="60000"/>
                    <a:lumOff val="40000"/>
                  </a:schemeClr>
                </a:solidFill>
              </a:rPr>
              <a:t>α</a:t>
            </a:r>
            <a:endParaRPr lang="en-GB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626BC4-53E1-E543-9F17-93AAFE4D7CA8}"/>
              </a:ext>
            </a:extLst>
          </p:cNvPr>
          <p:cNvSpPr txBox="1"/>
          <p:nvPr/>
        </p:nvSpPr>
        <p:spPr>
          <a:xfrm>
            <a:off x="2407717" y="1471604"/>
            <a:ext cx="1165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Constant </a:t>
            </a:r>
            <a:r>
              <a:rPr lang="el-GR" dirty="0">
                <a:solidFill>
                  <a:schemeClr val="bg1">
                    <a:lumMod val="60000"/>
                    <a:lumOff val="40000"/>
                  </a:schemeClr>
                </a:solidFill>
              </a:rPr>
              <a:t>α</a:t>
            </a:r>
            <a:endParaRPr lang="en-GB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1548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1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210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16420B-7B76-C742-8B05-BA3A455CBB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9008" y="1517303"/>
            <a:ext cx="4839397" cy="5440089"/>
          </a:xfrm>
        </p:spPr>
        <p:txBody>
          <a:bodyPr>
            <a:normAutofit/>
          </a:bodyPr>
          <a:lstStyle/>
          <a:p>
            <a:r>
              <a:rPr lang="en-US" sz="1800" dirty="0"/>
              <a:t>Use general SR form. M is a matrix which maps some state vector onto another vector which I the discounted summer future occupancy </a:t>
            </a:r>
          </a:p>
          <a:p>
            <a:r>
              <a:rPr lang="en-GB" sz="1800" dirty="0"/>
              <a:t>I.e. </a:t>
            </a:r>
            <a:r>
              <a:rPr lang="el-GR" sz="1800" dirty="0"/>
              <a:t>Ψ</a:t>
            </a:r>
            <a:r>
              <a:rPr lang="en-GB" sz="1800" dirty="0"/>
              <a:t>(S) is:</a:t>
            </a:r>
          </a:p>
          <a:p>
            <a:endParaRPr lang="en-GB" sz="1800" dirty="0"/>
          </a:p>
          <a:p>
            <a:r>
              <a:rPr lang="en-GB" sz="1800" dirty="0"/>
              <a:t>So we can learn </a:t>
            </a:r>
            <a:r>
              <a:rPr lang="el-GR" sz="1800" dirty="0"/>
              <a:t>Ψ</a:t>
            </a:r>
            <a:r>
              <a:rPr lang="en-GB" sz="1800" dirty="0"/>
              <a:t>(S) by standard TD methods</a:t>
            </a:r>
          </a:p>
          <a:p>
            <a:endParaRPr lang="en-GB" sz="1800" dirty="0"/>
          </a:p>
          <a:p>
            <a:r>
              <a:rPr lang="en-GB" sz="1800" dirty="0"/>
              <a:t>Or as a direct learning rule on M, this is can be rewritten as (assuming rescaling of </a:t>
            </a:r>
            <a:r>
              <a:rPr lang="el-GR" sz="1800" dirty="0"/>
              <a:t>α</a:t>
            </a:r>
            <a:r>
              <a:rPr lang="en-GB" sz="1800" dirty="0"/>
              <a:t> or normalised state vectors)</a:t>
            </a:r>
          </a:p>
          <a:p>
            <a:pPr marL="36900" indent="0">
              <a:buNone/>
            </a:pPr>
            <a:endParaRPr lang="en-GB" sz="1800" dirty="0"/>
          </a:p>
          <a:p>
            <a:r>
              <a:rPr lang="en-GB" sz="1800" dirty="0"/>
              <a:t>All that remains is to show that with one-hot numbered states, </a:t>
            </a:r>
            <a:r>
              <a:rPr lang="en-GB" sz="1800" b="1" dirty="0"/>
              <a:t>f</a:t>
            </a:r>
            <a:r>
              <a:rPr lang="en-GB" sz="1800" dirty="0"/>
              <a:t>(S</a:t>
            </a:r>
            <a:r>
              <a:rPr lang="en-GB" sz="1800" baseline="-25000" dirty="0"/>
              <a:t>t</a:t>
            </a:r>
            <a:r>
              <a:rPr lang="en-GB" sz="1800" dirty="0"/>
              <a:t>)</a:t>
            </a:r>
            <a:r>
              <a:rPr lang="en-GB" sz="1800" baseline="-25000" dirty="0" err="1"/>
              <a:t>i</a:t>
            </a:r>
            <a:r>
              <a:rPr lang="en-GB" sz="1800" dirty="0"/>
              <a:t> = </a:t>
            </a:r>
            <a:r>
              <a:rPr lang="el-GR" sz="1800" dirty="0"/>
              <a:t>δ</a:t>
            </a:r>
            <a:r>
              <a:rPr lang="en-GB" sz="1800" dirty="0"/>
              <a:t>(</a:t>
            </a:r>
            <a:r>
              <a:rPr lang="en-GB" sz="1800" dirty="0" err="1"/>
              <a:t>i</a:t>
            </a:r>
            <a:r>
              <a:rPr lang="en-GB" sz="1800" dirty="0"/>
              <a:t> = S</a:t>
            </a:r>
            <a:r>
              <a:rPr lang="en-GB" sz="1800" baseline="-25000" dirty="0"/>
              <a:t>t</a:t>
            </a:r>
            <a:r>
              <a:rPr lang="en-GB" sz="1800" dirty="0"/>
              <a:t>), standard SR equation comes out. </a:t>
            </a:r>
            <a:endParaRPr lang="en-US" sz="1800" baseline="30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1C5BFF-26CF-914D-A9B5-837651845882}"/>
              </a:ext>
            </a:extLst>
          </p:cNvPr>
          <p:cNvSpPr txBox="1"/>
          <p:nvPr/>
        </p:nvSpPr>
        <p:spPr>
          <a:xfrm>
            <a:off x="-9007" y="764704"/>
            <a:ext cx="12369704" cy="707886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dirty="0" err="1">
                <a:solidFill>
                  <a:schemeClr val="bg1">
                    <a:lumMod val="75000"/>
                  </a:schemeClr>
                </a:solidFill>
                <a:latin typeface="Tw Cen MT" panose="020B0602020104020603" pitchFamily="34" charset="77"/>
              </a:rPr>
              <a:t>Generalised</a:t>
            </a:r>
            <a:r>
              <a:rPr lang="en-US" sz="4000" dirty="0">
                <a:solidFill>
                  <a:schemeClr val="bg1">
                    <a:lumMod val="75000"/>
                  </a:schemeClr>
                </a:solidFill>
                <a:latin typeface="Tw Cen MT" panose="020B0602020104020603" pitchFamily="34" charset="77"/>
              </a:rPr>
              <a:t> SR-TD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A7403FF-B5F8-AF43-A48A-3DE4606F24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5523" y="2276872"/>
            <a:ext cx="3298749" cy="70788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C812E7A-9977-A84B-B113-45B22442DF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1904" y="3356992"/>
            <a:ext cx="5760640" cy="31138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01C41D2-43CD-4C44-9F60-6616D86D86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0813" y="3789040"/>
            <a:ext cx="5513699" cy="16852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7FBB70B-F079-E642-B0AC-0C8AC2AF91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71864" y="5301208"/>
            <a:ext cx="4839397" cy="570286"/>
          </a:xfrm>
          <a:prstGeom prst="rect">
            <a:avLst/>
          </a:prstGeom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2549A0AA-F6B1-294E-8531-E392341A114A}"/>
              </a:ext>
            </a:extLst>
          </p:cNvPr>
          <p:cNvGrpSpPr/>
          <p:nvPr/>
        </p:nvGrpSpPr>
        <p:grpSpPr>
          <a:xfrm>
            <a:off x="5159896" y="1556792"/>
            <a:ext cx="2232248" cy="576064"/>
            <a:chOff x="5159896" y="1556792"/>
            <a:chExt cx="2232248" cy="576064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F42C1C86-4F7C-004B-8015-11848641926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281752" y="1739352"/>
              <a:ext cx="1966376" cy="299407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2E715AB-781F-3446-966F-01FCDDF930EC}"/>
                </a:ext>
              </a:extLst>
            </p:cNvPr>
            <p:cNvSpPr txBox="1"/>
            <p:nvPr/>
          </p:nvSpPr>
          <p:spPr>
            <a:xfrm>
              <a:off x="5159896" y="1556792"/>
              <a:ext cx="2232248" cy="576064"/>
            </a:xfrm>
            <a:prstGeom prst="rect">
              <a:avLst/>
            </a:prstGeom>
            <a:noFill/>
            <a:ln w="31750">
              <a:solidFill>
                <a:srgbClr val="FD8D62"/>
              </a:solidFill>
            </a:ln>
          </p:spPr>
          <p:txBody>
            <a:bodyPr wrap="square" rtlCol="0">
              <a:spAutoFit/>
            </a:bodyPr>
            <a:lstStyle/>
            <a:p>
              <a:pPr algn="l"/>
              <a:endParaRPr lang="en-US" dirty="0">
                <a:solidFill>
                  <a:schemeClr val="bg1">
                    <a:lumMod val="60000"/>
                    <a:lumOff val="40000"/>
                  </a:schemeClr>
                </a:solidFill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92D15C88-A378-D744-8662-47363068ADC9}"/>
              </a:ext>
            </a:extLst>
          </p:cNvPr>
          <p:cNvGrpSpPr/>
          <p:nvPr/>
        </p:nvGrpSpPr>
        <p:grpSpPr>
          <a:xfrm>
            <a:off x="5118420" y="4365104"/>
            <a:ext cx="6666211" cy="576064"/>
            <a:chOff x="5118420" y="4293096"/>
            <a:chExt cx="6666211" cy="576064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0F1A00DA-8516-524C-895F-D2521C297A9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231904" y="4365104"/>
              <a:ext cx="6425123" cy="379403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47EF408-89D1-B542-B9D2-EFBAECCE1418}"/>
                </a:ext>
              </a:extLst>
            </p:cNvPr>
            <p:cNvSpPr txBox="1"/>
            <p:nvPr/>
          </p:nvSpPr>
          <p:spPr>
            <a:xfrm>
              <a:off x="5118420" y="4293096"/>
              <a:ext cx="6666211" cy="576064"/>
            </a:xfrm>
            <a:prstGeom prst="rect">
              <a:avLst/>
            </a:prstGeom>
            <a:noFill/>
            <a:ln w="31750">
              <a:solidFill>
                <a:srgbClr val="FD8D62"/>
              </a:solidFill>
            </a:ln>
          </p:spPr>
          <p:txBody>
            <a:bodyPr wrap="square" rtlCol="0">
              <a:spAutoFit/>
            </a:bodyPr>
            <a:lstStyle/>
            <a:p>
              <a:pPr algn="l"/>
              <a:endParaRPr lang="en-US" dirty="0">
                <a:solidFill>
                  <a:schemeClr val="bg1">
                    <a:lumMod val="60000"/>
                    <a:lumOff val="40000"/>
                  </a:schemeClr>
                </a:solidFill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55EECC0D-113C-734B-AE25-01F07DB053E5}"/>
              </a:ext>
            </a:extLst>
          </p:cNvPr>
          <p:cNvGrpSpPr/>
          <p:nvPr/>
        </p:nvGrpSpPr>
        <p:grpSpPr>
          <a:xfrm>
            <a:off x="4974405" y="5949280"/>
            <a:ext cx="6954243" cy="576064"/>
            <a:chOff x="4974405" y="6093296"/>
            <a:chExt cx="6954243" cy="576064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84ED5E96-CF3E-9E40-BC97-7A534C9C5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161434" y="6187830"/>
              <a:ext cx="6623198" cy="405164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2AB74E3-CEAF-4540-A6D5-F72E9F6E97C7}"/>
                </a:ext>
              </a:extLst>
            </p:cNvPr>
            <p:cNvSpPr txBox="1"/>
            <p:nvPr/>
          </p:nvSpPr>
          <p:spPr>
            <a:xfrm>
              <a:off x="4974405" y="6093296"/>
              <a:ext cx="6954243" cy="576064"/>
            </a:xfrm>
            <a:prstGeom prst="rect">
              <a:avLst/>
            </a:prstGeom>
            <a:noFill/>
            <a:ln w="31750">
              <a:solidFill>
                <a:srgbClr val="FD8D62"/>
              </a:solidFill>
            </a:ln>
          </p:spPr>
          <p:txBody>
            <a:bodyPr wrap="square" rtlCol="0">
              <a:spAutoFit/>
            </a:bodyPr>
            <a:lstStyle/>
            <a:p>
              <a:pPr algn="l"/>
              <a:endParaRPr lang="en-US" dirty="0">
                <a:solidFill>
                  <a:schemeClr val="bg1">
                    <a:lumMod val="60000"/>
                    <a:lumOff val="40000"/>
                  </a:schemeClr>
                </a:solidFill>
              </a:endParaRP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8598731E-3D52-7D42-ABD7-B6D25140F2FF}"/>
              </a:ext>
            </a:extLst>
          </p:cNvPr>
          <p:cNvSpPr txBox="1"/>
          <p:nvPr/>
        </p:nvSpPr>
        <p:spPr>
          <a:xfrm>
            <a:off x="7557164" y="4941168"/>
            <a:ext cx="4371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solidFill>
                  <a:srgbClr val="FD8D62"/>
                </a:solidFill>
              </a:rPr>
              <a:t>e.g. de </a:t>
            </a:r>
            <a:r>
              <a:rPr lang="en-US" dirty="0" err="1">
                <a:solidFill>
                  <a:srgbClr val="FD8D62"/>
                </a:solidFill>
              </a:rPr>
              <a:t>Cothi</a:t>
            </a:r>
            <a:r>
              <a:rPr lang="en-US" dirty="0">
                <a:solidFill>
                  <a:srgbClr val="FD8D62"/>
                </a:solidFill>
              </a:rPr>
              <a:t> 2020, it’s what I’m implementing 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CF64459-C256-5043-B9D3-ADC5179A1279}"/>
              </a:ext>
            </a:extLst>
          </p:cNvPr>
          <p:cNvSpPr txBox="1"/>
          <p:nvPr/>
        </p:nvSpPr>
        <p:spPr>
          <a:xfrm>
            <a:off x="9696400" y="6516052"/>
            <a:ext cx="2311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rgbClr val="FD8D62"/>
                </a:solidFill>
              </a:rPr>
              <a:t>e.g. </a:t>
            </a:r>
            <a:r>
              <a:rPr lang="en-US" dirty="0" err="1">
                <a:solidFill>
                  <a:srgbClr val="FD8D62"/>
                </a:solidFill>
              </a:rPr>
              <a:t>Stachenfeld</a:t>
            </a:r>
            <a:r>
              <a:rPr lang="en-US" dirty="0">
                <a:solidFill>
                  <a:srgbClr val="FD8D62"/>
                </a:solidFill>
              </a:rPr>
              <a:t> 2017 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E685395-2585-3149-8BC5-F73B03A442BC}"/>
              </a:ext>
            </a:extLst>
          </p:cNvPr>
          <p:cNvSpPr txBox="1"/>
          <p:nvPr/>
        </p:nvSpPr>
        <p:spPr>
          <a:xfrm>
            <a:off x="3791744" y="5567778"/>
            <a:ext cx="63442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dirty="0">
                <a:solidFill>
                  <a:srgbClr val="66C3A4"/>
                </a:solidFill>
              </a:rPr>
              <a:t>matrix </a:t>
            </a:r>
            <a:r>
              <a:rPr lang="en-US" sz="1400" i="1" dirty="0">
                <a:solidFill>
                  <a:srgbClr val="66C3A4"/>
                </a:solidFill>
              </a:rPr>
              <a:t>columns </a:t>
            </a:r>
            <a:r>
              <a:rPr lang="en-US" sz="1400" dirty="0">
                <a:solidFill>
                  <a:srgbClr val="66C3A4"/>
                </a:solidFill>
              </a:rPr>
              <a:t>give future occupancy i.e. place fields </a:t>
            </a:r>
            <a:endParaRPr lang="en-US" sz="1400" i="1" dirty="0">
              <a:solidFill>
                <a:srgbClr val="66C3A4"/>
              </a:solidFill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8D9D664E-BC59-E546-8D7A-CF452C3FEB5C}"/>
              </a:ext>
            </a:extLst>
          </p:cNvPr>
          <p:cNvSpPr/>
          <p:nvPr/>
        </p:nvSpPr>
        <p:spPr>
          <a:xfrm>
            <a:off x="5618726" y="6199737"/>
            <a:ext cx="290945" cy="284736"/>
          </a:xfrm>
          <a:prstGeom prst="ellipse">
            <a:avLst/>
          </a:prstGeom>
          <a:noFill/>
          <a:ln w="19050">
            <a:solidFill>
              <a:srgbClr val="66C3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8A90C85-9D71-D04A-8357-C2D3B387377A}"/>
              </a:ext>
            </a:extLst>
          </p:cNvPr>
          <p:cNvSpPr txBox="1"/>
          <p:nvPr/>
        </p:nvSpPr>
        <p:spPr>
          <a:xfrm>
            <a:off x="11082875" y="3713257"/>
            <a:ext cx="11091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9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Shouldn’t matter if f is not normalised as this is absorbed into alpha </a:t>
            </a:r>
          </a:p>
        </p:txBody>
      </p:sp>
    </p:spTree>
    <p:extLst>
      <p:ext uri="{BB962C8B-B14F-4D97-AF65-F5344CB8AC3E}">
        <p14:creationId xmlns:p14="http://schemas.microsoft.com/office/powerpoint/2010/main" val="6088342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nimgrid2105061759.mp4" descr="animgrid2105061759.mp4">
            <a:hlinkClick r:id="" action="ppaction://media"/>
            <a:extLst>
              <a:ext uri="{FF2B5EF4-FFF2-40B4-BE49-F238E27FC236}">
                <a16:creationId xmlns:a16="http://schemas.microsoft.com/office/drawing/2014/main" id="{62D88EFE-F1AA-F64D-87BC-9009E3F713F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883024" y="620688"/>
            <a:ext cx="6237312" cy="62373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6F87B3C-84E1-4B42-B3E8-5EBD5E88D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birth of a grid cell </a:t>
            </a:r>
          </a:p>
        </p:txBody>
      </p:sp>
    </p:spTree>
    <p:extLst>
      <p:ext uri="{BB962C8B-B14F-4D97-AF65-F5344CB8AC3E}">
        <p14:creationId xmlns:p14="http://schemas.microsoft.com/office/powerpoint/2010/main" val="513118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Content Placeholder 8">
            <a:extLst>
              <a:ext uri="{FF2B5EF4-FFF2-40B4-BE49-F238E27FC236}">
                <a16:creationId xmlns:a16="http://schemas.microsoft.com/office/drawing/2014/main" id="{43C1F960-CD70-9240-83AA-72B3BB90FB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182377">
            <a:off x="4589205" y="5028741"/>
            <a:ext cx="158875" cy="397186"/>
          </a:xfrm>
          <a:prstGeom prst="rect">
            <a:avLst/>
          </a:prstGeom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6B48016-04FC-DC48-974C-E71373BF2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Implementing circular maze without corners 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4FE64B1-952B-EA43-A6EC-F9D773E536A2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3600384">
            <a:off x="2832164" y="3206346"/>
            <a:ext cx="158875" cy="397186"/>
          </a:xfr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40D00504-0AEC-DC4A-A048-8828FBC6FA28}"/>
              </a:ext>
            </a:extLst>
          </p:cNvPr>
          <p:cNvSpPr/>
          <p:nvPr/>
        </p:nvSpPr>
        <p:spPr>
          <a:xfrm>
            <a:off x="1343024" y="1412875"/>
            <a:ext cx="2232696" cy="2232149"/>
          </a:xfrm>
          <a:prstGeom prst="ellipse">
            <a:avLst/>
          </a:prstGeom>
          <a:noFill/>
          <a:ln w="34925">
            <a:solidFill>
              <a:schemeClr val="bg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CFBD65A-8241-7B41-83E9-79BF83DE41F2}"/>
              </a:ext>
            </a:extLst>
          </p:cNvPr>
          <p:cNvSpPr/>
          <p:nvPr/>
        </p:nvSpPr>
        <p:spPr>
          <a:xfrm>
            <a:off x="1559372" y="1628949"/>
            <a:ext cx="1800000" cy="1800000"/>
          </a:xfrm>
          <a:prstGeom prst="ellipse">
            <a:avLst/>
          </a:prstGeom>
          <a:noFill/>
          <a:ln w="34925">
            <a:solidFill>
              <a:schemeClr val="bg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0DA85AB-7D5E-794F-8294-F522C403DBE4}"/>
              </a:ext>
            </a:extLst>
          </p:cNvPr>
          <p:cNvCxnSpPr>
            <a:stCxn id="5" idx="6"/>
            <a:endCxn id="4" idx="6"/>
          </p:cNvCxnSpPr>
          <p:nvPr/>
        </p:nvCxnSpPr>
        <p:spPr>
          <a:xfrm>
            <a:off x="3359372" y="2528949"/>
            <a:ext cx="216348" cy="1"/>
          </a:xfrm>
          <a:prstGeom prst="line">
            <a:avLst/>
          </a:prstGeom>
          <a:ln w="34925">
            <a:solidFill>
              <a:schemeClr val="bg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Content Placeholder 8">
            <a:extLst>
              <a:ext uri="{FF2B5EF4-FFF2-40B4-BE49-F238E27FC236}">
                <a16:creationId xmlns:a16="http://schemas.microsoft.com/office/drawing/2014/main" id="{DB11CF1B-83A6-1241-8D6A-2A0CC90E5D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3600384">
            <a:off x="2838074" y="5930334"/>
            <a:ext cx="158875" cy="397186"/>
          </a:xfrm>
          <a:prstGeom prst="rect">
            <a:avLst/>
          </a:prstGeom>
          <a:effectLst/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C9B51238-6BD7-9249-B374-4E5A0DCEFCE4}"/>
              </a:ext>
            </a:extLst>
          </p:cNvPr>
          <p:cNvSpPr/>
          <p:nvPr/>
        </p:nvSpPr>
        <p:spPr>
          <a:xfrm>
            <a:off x="1348934" y="4136863"/>
            <a:ext cx="2232696" cy="2232149"/>
          </a:xfrm>
          <a:prstGeom prst="ellipse">
            <a:avLst/>
          </a:prstGeom>
          <a:noFill/>
          <a:ln w="34925">
            <a:solidFill>
              <a:schemeClr val="bg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0743DF7-C9E2-624C-A067-4EC716C0DA49}"/>
              </a:ext>
            </a:extLst>
          </p:cNvPr>
          <p:cNvSpPr/>
          <p:nvPr/>
        </p:nvSpPr>
        <p:spPr>
          <a:xfrm>
            <a:off x="1565282" y="4352937"/>
            <a:ext cx="1800000" cy="1800000"/>
          </a:xfrm>
          <a:prstGeom prst="ellipse">
            <a:avLst/>
          </a:prstGeom>
          <a:noFill/>
          <a:ln w="34925">
            <a:solidFill>
              <a:schemeClr val="bg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0CF5E4D-BFCA-2747-96DA-AC1A345EB10D}"/>
              </a:ext>
            </a:extLst>
          </p:cNvPr>
          <p:cNvCxnSpPr>
            <a:cxnSpLocks/>
          </p:cNvCxnSpPr>
          <p:nvPr/>
        </p:nvCxnSpPr>
        <p:spPr>
          <a:xfrm>
            <a:off x="4655840" y="2516357"/>
            <a:ext cx="6840760" cy="0"/>
          </a:xfrm>
          <a:prstGeom prst="line">
            <a:avLst/>
          </a:prstGeom>
          <a:ln w="34925">
            <a:solidFill>
              <a:schemeClr val="bg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EF21CE9-C59C-5440-B8F4-C1CB4566B795}"/>
              </a:ext>
            </a:extLst>
          </p:cNvPr>
          <p:cNvCxnSpPr>
            <a:cxnSpLocks/>
          </p:cNvCxnSpPr>
          <p:nvPr/>
        </p:nvCxnSpPr>
        <p:spPr>
          <a:xfrm>
            <a:off x="4655840" y="2276872"/>
            <a:ext cx="6840760" cy="0"/>
          </a:xfrm>
          <a:prstGeom prst="line">
            <a:avLst/>
          </a:prstGeom>
          <a:ln w="34925">
            <a:solidFill>
              <a:schemeClr val="bg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556C17B-AEC9-2A42-BDE1-451EE3525430}"/>
              </a:ext>
            </a:extLst>
          </p:cNvPr>
          <p:cNvCxnSpPr>
            <a:cxnSpLocks/>
          </p:cNvCxnSpPr>
          <p:nvPr/>
        </p:nvCxnSpPr>
        <p:spPr>
          <a:xfrm flipV="1">
            <a:off x="4655840" y="2276873"/>
            <a:ext cx="0" cy="239484"/>
          </a:xfrm>
          <a:prstGeom prst="line">
            <a:avLst/>
          </a:prstGeom>
          <a:ln w="34925">
            <a:solidFill>
              <a:schemeClr val="bg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E15488E-361B-654F-AFEC-4ADA0EB41DCE}"/>
              </a:ext>
            </a:extLst>
          </p:cNvPr>
          <p:cNvCxnSpPr>
            <a:cxnSpLocks/>
          </p:cNvCxnSpPr>
          <p:nvPr/>
        </p:nvCxnSpPr>
        <p:spPr>
          <a:xfrm flipV="1">
            <a:off x="11496600" y="2276872"/>
            <a:ext cx="0" cy="239484"/>
          </a:xfrm>
          <a:prstGeom prst="line">
            <a:avLst/>
          </a:prstGeom>
          <a:ln w="34925">
            <a:solidFill>
              <a:schemeClr val="bg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Content Placeholder 8">
            <a:extLst>
              <a:ext uri="{FF2B5EF4-FFF2-40B4-BE49-F238E27FC236}">
                <a16:creationId xmlns:a16="http://schemas.microsoft.com/office/drawing/2014/main" id="{5D1F1690-3591-DA47-A2FF-28E753DF49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182377">
            <a:off x="8884079" y="2183257"/>
            <a:ext cx="158875" cy="397186"/>
          </a:xfrm>
          <a:prstGeom prst="rect">
            <a:avLst/>
          </a:prstGeom>
          <a:effectLst/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EAC60F2-7CD3-6344-BF6C-2F9C67471600}"/>
              </a:ext>
            </a:extLst>
          </p:cNvPr>
          <p:cNvCxnSpPr>
            <a:cxnSpLocks/>
          </p:cNvCxnSpPr>
          <p:nvPr/>
        </p:nvCxnSpPr>
        <p:spPr>
          <a:xfrm>
            <a:off x="4679938" y="5373216"/>
            <a:ext cx="6840760" cy="0"/>
          </a:xfrm>
          <a:prstGeom prst="line">
            <a:avLst/>
          </a:prstGeom>
          <a:ln w="34925">
            <a:solidFill>
              <a:schemeClr val="bg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18E72FB-2B91-034A-A0D1-2E60FDD529E9}"/>
              </a:ext>
            </a:extLst>
          </p:cNvPr>
          <p:cNvCxnSpPr>
            <a:cxnSpLocks/>
          </p:cNvCxnSpPr>
          <p:nvPr/>
        </p:nvCxnSpPr>
        <p:spPr>
          <a:xfrm>
            <a:off x="4679938" y="5133731"/>
            <a:ext cx="6840760" cy="0"/>
          </a:xfrm>
          <a:prstGeom prst="line">
            <a:avLst/>
          </a:prstGeom>
          <a:ln w="34925">
            <a:solidFill>
              <a:schemeClr val="bg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Content Placeholder 8">
            <a:extLst>
              <a:ext uri="{FF2B5EF4-FFF2-40B4-BE49-F238E27FC236}">
                <a16:creationId xmlns:a16="http://schemas.microsoft.com/office/drawing/2014/main" id="{23272F3E-9DA3-824C-9047-24E111C13F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182377">
            <a:off x="11386390" y="5054345"/>
            <a:ext cx="158875" cy="397186"/>
          </a:xfrm>
          <a:prstGeom prst="rect">
            <a:avLst/>
          </a:prstGeom>
          <a:effectLst/>
        </p:spPr>
      </p:pic>
      <p:pic>
        <p:nvPicPr>
          <p:cNvPr id="37" name="Picture 36" descr="Wormhole Alpha by Xolarix on DeviantArt">
            <a:extLst>
              <a:ext uri="{FF2B5EF4-FFF2-40B4-BE49-F238E27FC236}">
                <a16:creationId xmlns:a16="http://schemas.microsoft.com/office/drawing/2014/main" id="{50BC4231-E9C6-1A4B-A2A7-C422980B9A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4223792" y="5013139"/>
            <a:ext cx="479596" cy="479596"/>
          </a:xfrm>
          <a:prstGeom prst="rect">
            <a:avLst/>
          </a:prstGeom>
        </p:spPr>
      </p:pic>
      <p:pic>
        <p:nvPicPr>
          <p:cNvPr id="39" name="Picture 38" descr="Wormhole Alpha by Xolarix on DeviantArt">
            <a:extLst>
              <a:ext uri="{FF2B5EF4-FFF2-40B4-BE49-F238E27FC236}">
                <a16:creationId xmlns:a16="http://schemas.microsoft.com/office/drawing/2014/main" id="{96DDF0D8-2C6A-D542-8871-E7C551B4B1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1496380" y="4998911"/>
            <a:ext cx="479596" cy="479596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EE638BF6-6D17-4F47-A1CE-DD700BDDFDAA}"/>
              </a:ext>
            </a:extLst>
          </p:cNvPr>
          <p:cNvSpPr txBox="1"/>
          <p:nvPr/>
        </p:nvSpPr>
        <p:spPr>
          <a:xfrm>
            <a:off x="3946503" y="2267580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=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91B3B64-7E97-C74E-A9F8-7F95841FCD37}"/>
              </a:ext>
            </a:extLst>
          </p:cNvPr>
          <p:cNvSpPr txBox="1"/>
          <p:nvPr/>
        </p:nvSpPr>
        <p:spPr>
          <a:xfrm>
            <a:off x="3836776" y="5042668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9159008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>
            <a:extLst>
              <a:ext uri="{FF2B5EF4-FFF2-40B4-BE49-F238E27FC236}">
                <a16:creationId xmlns:a16="http://schemas.microsoft.com/office/drawing/2014/main" id="{1F1D13A1-EDB5-D840-941D-70136038370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241" b="4241"/>
          <a:stretch/>
        </p:blipFill>
        <p:spPr>
          <a:xfrm>
            <a:off x="3178084" y="1272646"/>
            <a:ext cx="11846908" cy="552139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E0CF76AB-16AD-1F47-A839-721C264D236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241" b="4241"/>
          <a:stretch/>
        </p:blipFill>
        <p:spPr>
          <a:xfrm>
            <a:off x="3178084" y="2547864"/>
            <a:ext cx="11846908" cy="552139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A3AB8E3B-815B-8842-ABA4-FFAC3477AC3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4241" b="4241"/>
          <a:stretch/>
        </p:blipFill>
        <p:spPr>
          <a:xfrm>
            <a:off x="3178084" y="3100003"/>
            <a:ext cx="11846908" cy="552139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A349E0DC-9AC8-224F-9534-A0B6A00C15E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4241" b="4241"/>
          <a:stretch/>
        </p:blipFill>
        <p:spPr>
          <a:xfrm>
            <a:off x="3178084" y="3678605"/>
            <a:ext cx="11846908" cy="552139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8BFBF6FE-18D1-424F-943D-B9842DAAFBDF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4241" b="4241"/>
          <a:stretch/>
        </p:blipFill>
        <p:spPr>
          <a:xfrm>
            <a:off x="3178084" y="4967099"/>
            <a:ext cx="11846908" cy="552139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48DDA05A-C3D7-BB43-94AF-ECA2E502472A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4241" b="4241"/>
          <a:stretch/>
        </p:blipFill>
        <p:spPr>
          <a:xfrm>
            <a:off x="3178084" y="5532427"/>
            <a:ext cx="11846908" cy="552139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F75124FD-731F-A643-B960-AB9CAE7C93F4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t="4241" b="4241"/>
          <a:stretch/>
        </p:blipFill>
        <p:spPr>
          <a:xfrm>
            <a:off x="3178084" y="6073132"/>
            <a:ext cx="11846908" cy="55213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6B48016-04FC-DC48-974C-E71373BF2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Circular maze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29CD193-69E3-0E4E-BC2E-A53C99774970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24292" b="8747"/>
          <a:stretch/>
        </p:blipFill>
        <p:spPr>
          <a:xfrm>
            <a:off x="-3049016" y="1272646"/>
            <a:ext cx="8995183" cy="552139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1B8811C0-FE98-CC44-A551-FF2D7C3F378D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r="24422" b="8747"/>
          <a:stretch/>
        </p:blipFill>
        <p:spPr>
          <a:xfrm>
            <a:off x="-3027649" y="2574327"/>
            <a:ext cx="8979633" cy="552139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E500ACFA-C8F7-1C44-958F-0ED10944A80A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r="24422"/>
          <a:stretch/>
        </p:blipFill>
        <p:spPr>
          <a:xfrm>
            <a:off x="-3027649" y="3126466"/>
            <a:ext cx="8979633" cy="60506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5F4F2DD-5695-6946-9DE6-B3651CFCF1FB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r="24446"/>
          <a:stretch/>
        </p:blipFill>
        <p:spPr>
          <a:xfrm>
            <a:off x="-3024739" y="3678607"/>
            <a:ext cx="8976724" cy="605065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D029F5A3-290F-174D-AE43-B713D831A4EF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r="24446" b="8747"/>
          <a:stretch/>
        </p:blipFill>
        <p:spPr>
          <a:xfrm>
            <a:off x="-3030558" y="4980288"/>
            <a:ext cx="8976725" cy="552139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6A46794F-13FA-334A-B8B3-B223EDC0ECAD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r="24446"/>
          <a:stretch/>
        </p:blipFill>
        <p:spPr>
          <a:xfrm>
            <a:off x="-3030558" y="5532427"/>
            <a:ext cx="8976725" cy="605067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8F539B5D-50F1-BD4F-80FB-45BD9E5B2862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r="24471" b="8747"/>
          <a:stretch/>
        </p:blipFill>
        <p:spPr>
          <a:xfrm>
            <a:off x="-3027648" y="6084568"/>
            <a:ext cx="8973816" cy="552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2934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B48016-04FC-DC48-974C-E71373BF2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Circular maze</a:t>
            </a:r>
          </a:p>
        </p:txBody>
      </p:sp>
      <p:pic>
        <p:nvPicPr>
          <p:cNvPr id="3" name="animgrid2105071023.mp4" descr="animgrid2105071023.mp4">
            <a:hlinkClick r:id="" action="ppaction://media"/>
            <a:extLst>
              <a:ext uri="{FF2B5EF4-FFF2-40B4-BE49-F238E27FC236}">
                <a16:creationId xmlns:a16="http://schemas.microsoft.com/office/drawing/2014/main" id="{66918EE0-B720-6A41-B94B-D3F16CC930A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6721424" y="2581891"/>
            <a:ext cx="24818080" cy="1240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485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32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F8300-270B-B447-86FC-0E4229EE60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582741"/>
            <a:ext cx="12210015" cy="686019"/>
          </a:xfrm>
        </p:spPr>
        <p:txBody>
          <a:bodyPr>
            <a:normAutofit/>
          </a:bodyPr>
          <a:lstStyle/>
          <a:p>
            <a:r>
              <a:rPr lang="en-GB" dirty="0"/>
              <a:t>Separated simulation time step from TD learning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E171BD7-7A82-4949-B92C-4A92C6CAAFA7}"/>
              </a:ext>
            </a:extLst>
          </p:cNvPr>
          <p:cNvSpPr/>
          <p:nvPr/>
        </p:nvSpPr>
        <p:spPr>
          <a:xfrm>
            <a:off x="443372" y="1556792"/>
            <a:ext cx="1130525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rgbClr val="A626A4"/>
                </a:solidFill>
                <a:latin typeface="Menlo" panose="020B0609030804020204" pitchFamily="49" charset="0"/>
              </a:rPr>
              <a:t>if</a:t>
            </a:r>
            <a:r>
              <a:rPr lang="en-GB" sz="1200" dirty="0">
                <a:solidFill>
                  <a:srgbClr val="383A42"/>
                </a:solidFill>
                <a:latin typeface="Menlo" panose="020B0609030804020204" pitchFamily="49" charset="0"/>
              </a:rPr>
              <a:t> </a:t>
            </a:r>
            <a:r>
              <a:rPr lang="en-GB" sz="1200" dirty="0" err="1">
                <a:solidFill>
                  <a:srgbClr val="383A42"/>
                </a:solidFill>
                <a:latin typeface="Menlo" panose="020B0609030804020204" pitchFamily="49" charset="0"/>
              </a:rPr>
              <a:t>np.linalg.norm</a:t>
            </a:r>
            <a:r>
              <a:rPr lang="en-GB" sz="1200" dirty="0">
                <a:solidFill>
                  <a:srgbClr val="383A42"/>
                </a:solidFill>
                <a:latin typeface="Menlo" panose="020B0609030804020204" pitchFamily="49" charset="0"/>
              </a:rPr>
              <a:t>(</a:t>
            </a:r>
            <a:r>
              <a:rPr lang="en-GB" sz="1200" dirty="0" err="1">
                <a:solidFill>
                  <a:srgbClr val="E45649"/>
                </a:solidFill>
                <a:latin typeface="Menlo" panose="020B0609030804020204" pitchFamily="49" charset="0"/>
              </a:rPr>
              <a:t>self</a:t>
            </a:r>
            <a:r>
              <a:rPr lang="en-GB" sz="1200" dirty="0" err="1">
                <a:solidFill>
                  <a:srgbClr val="383A42"/>
                </a:solidFill>
                <a:latin typeface="Menlo" panose="020B0609030804020204" pitchFamily="49" charset="0"/>
              </a:rPr>
              <a:t>.pos</a:t>
            </a:r>
            <a:r>
              <a:rPr lang="en-GB" sz="1200" dirty="0">
                <a:solidFill>
                  <a:srgbClr val="383A42"/>
                </a:solidFill>
                <a:latin typeface="Menlo" panose="020B0609030804020204" pitchFamily="49" charset="0"/>
              </a:rPr>
              <a:t> - </a:t>
            </a:r>
            <a:r>
              <a:rPr lang="en-GB" sz="1200" dirty="0" err="1">
                <a:solidFill>
                  <a:srgbClr val="383A42"/>
                </a:solidFill>
                <a:latin typeface="Menlo" panose="020B0609030804020204" pitchFamily="49" charset="0"/>
              </a:rPr>
              <a:t>hist_pos</a:t>
            </a:r>
            <a:r>
              <a:rPr lang="en-GB" sz="1200" dirty="0">
                <a:solidFill>
                  <a:srgbClr val="383A42"/>
                </a:solidFill>
                <a:latin typeface="Menlo" panose="020B0609030804020204" pitchFamily="49" charset="0"/>
              </a:rPr>
              <a:t>[</a:t>
            </a:r>
            <a:r>
              <a:rPr lang="en-GB" sz="1200" dirty="0" err="1">
                <a:solidFill>
                  <a:srgbClr val="383A42"/>
                </a:solidFill>
                <a:latin typeface="Menlo" panose="020B0609030804020204" pitchFamily="49" charset="0"/>
              </a:rPr>
              <a:t>lastTDstep</a:t>
            </a:r>
            <a:r>
              <a:rPr lang="en-GB" sz="1200" dirty="0">
                <a:solidFill>
                  <a:srgbClr val="383A42"/>
                </a:solidFill>
                <a:latin typeface="Menlo" panose="020B0609030804020204" pitchFamily="49" charset="0"/>
              </a:rPr>
              <a:t>]) &gt;= </a:t>
            </a:r>
            <a:r>
              <a:rPr lang="en-GB" sz="1200" dirty="0">
                <a:solidFill>
                  <a:srgbClr val="986801"/>
                </a:solidFill>
                <a:latin typeface="Menlo" panose="020B0609030804020204" pitchFamily="49" charset="0"/>
              </a:rPr>
              <a:t>0.02</a:t>
            </a:r>
            <a:r>
              <a:rPr lang="en-GB" sz="1200" dirty="0">
                <a:solidFill>
                  <a:srgbClr val="383A42"/>
                </a:solidFill>
                <a:latin typeface="Menlo" panose="020B0609030804020204" pitchFamily="49" charset="0"/>
              </a:rPr>
              <a:t>: </a:t>
            </a:r>
            <a:r>
              <a:rPr lang="en-GB" sz="1200" i="1" dirty="0">
                <a:solidFill>
                  <a:srgbClr val="A0A1A7"/>
                </a:solidFill>
                <a:latin typeface="Menlo" panose="020B0609030804020204" pitchFamily="49" charset="0"/>
              </a:rPr>
              <a:t>#if it's moved over 2cm meters from last step </a:t>
            </a:r>
            <a:endParaRPr lang="en-GB" sz="1200" dirty="0">
              <a:solidFill>
                <a:srgbClr val="383A42"/>
              </a:solidFill>
              <a:latin typeface="Menlo" panose="020B0609030804020204" pitchFamily="49" charset="0"/>
            </a:endParaRPr>
          </a:p>
          <a:p>
            <a:r>
              <a:rPr lang="en-GB" sz="1200" dirty="0">
                <a:solidFill>
                  <a:srgbClr val="383A42"/>
                </a:solidFill>
                <a:latin typeface="Menlo" panose="020B0609030804020204" pitchFamily="49" charset="0"/>
              </a:rPr>
              <a:t>	</a:t>
            </a:r>
            <a:r>
              <a:rPr lang="en-GB" sz="1200" dirty="0" err="1">
                <a:solidFill>
                  <a:srgbClr val="383A42"/>
                </a:solidFill>
                <a:latin typeface="Menlo" panose="020B0609030804020204" pitchFamily="49" charset="0"/>
              </a:rPr>
              <a:t>dt_TD</a:t>
            </a:r>
            <a:r>
              <a:rPr lang="en-GB" sz="1200" dirty="0">
                <a:solidFill>
                  <a:srgbClr val="383A42"/>
                </a:solidFill>
                <a:latin typeface="Menlo" panose="020B0609030804020204" pitchFamily="49" charset="0"/>
              </a:rPr>
              <a:t> = </a:t>
            </a:r>
            <a:r>
              <a:rPr lang="en-GB" sz="1200" dirty="0" err="1">
                <a:solidFill>
                  <a:srgbClr val="E45649"/>
                </a:solidFill>
                <a:latin typeface="Menlo" panose="020B0609030804020204" pitchFamily="49" charset="0"/>
              </a:rPr>
              <a:t>self</a:t>
            </a:r>
            <a:r>
              <a:rPr lang="en-GB" sz="1200" dirty="0" err="1">
                <a:solidFill>
                  <a:srgbClr val="383A42"/>
                </a:solidFill>
                <a:latin typeface="Menlo" panose="020B0609030804020204" pitchFamily="49" charset="0"/>
              </a:rPr>
              <a:t>.t</a:t>
            </a:r>
            <a:r>
              <a:rPr lang="en-GB" sz="1200" dirty="0">
                <a:solidFill>
                  <a:srgbClr val="383A42"/>
                </a:solidFill>
                <a:latin typeface="Menlo" panose="020B0609030804020204" pitchFamily="49" charset="0"/>
              </a:rPr>
              <a:t> - </a:t>
            </a:r>
            <a:r>
              <a:rPr lang="en-GB" sz="1200" dirty="0" err="1">
                <a:solidFill>
                  <a:srgbClr val="383A42"/>
                </a:solidFill>
                <a:latin typeface="Menlo" panose="020B0609030804020204" pitchFamily="49" charset="0"/>
              </a:rPr>
              <a:t>hist_t</a:t>
            </a:r>
            <a:r>
              <a:rPr lang="en-GB" sz="1200" dirty="0">
                <a:solidFill>
                  <a:srgbClr val="383A42"/>
                </a:solidFill>
                <a:latin typeface="Menlo" panose="020B0609030804020204" pitchFamily="49" charset="0"/>
              </a:rPr>
              <a:t>[</a:t>
            </a:r>
            <a:r>
              <a:rPr lang="en-GB" sz="1200" dirty="0" err="1">
                <a:solidFill>
                  <a:srgbClr val="383A42"/>
                </a:solidFill>
                <a:latin typeface="Menlo" panose="020B0609030804020204" pitchFamily="49" charset="0"/>
              </a:rPr>
              <a:t>lastTDstep</a:t>
            </a:r>
            <a:r>
              <a:rPr lang="en-GB" sz="1200" dirty="0">
                <a:solidFill>
                  <a:srgbClr val="383A42"/>
                </a:solidFill>
                <a:latin typeface="Menlo" panose="020B0609030804020204" pitchFamily="49" charset="0"/>
              </a:rPr>
              <a:t>]</a:t>
            </a:r>
          </a:p>
          <a:p>
            <a:r>
              <a:rPr lang="en-GB" sz="1200" dirty="0">
                <a:solidFill>
                  <a:srgbClr val="E45649"/>
                </a:solidFill>
                <a:latin typeface="Menlo" panose="020B0609030804020204" pitchFamily="49" charset="0"/>
              </a:rPr>
              <a:t>	</a:t>
            </a:r>
            <a:r>
              <a:rPr lang="en-GB" sz="1200" dirty="0" err="1">
                <a:solidFill>
                  <a:srgbClr val="E45649"/>
                </a:solidFill>
                <a:latin typeface="Menlo" panose="020B0609030804020204" pitchFamily="49" charset="0"/>
              </a:rPr>
              <a:t>self</a:t>
            </a:r>
            <a:r>
              <a:rPr lang="en-GB" sz="1200" dirty="0" err="1">
                <a:solidFill>
                  <a:srgbClr val="383A42"/>
                </a:solidFill>
                <a:latin typeface="Menlo" panose="020B0609030804020204" pitchFamily="49" charset="0"/>
              </a:rPr>
              <a:t>.TDLearningStep</a:t>
            </a:r>
            <a:r>
              <a:rPr lang="en-GB" sz="1200" dirty="0">
                <a:solidFill>
                  <a:srgbClr val="383A42"/>
                </a:solidFill>
                <a:latin typeface="Menlo" panose="020B0609030804020204" pitchFamily="49" charset="0"/>
              </a:rPr>
              <a:t>(</a:t>
            </a:r>
            <a:r>
              <a:rPr lang="en-GB" sz="1200" dirty="0" err="1">
                <a:solidFill>
                  <a:srgbClr val="986801"/>
                </a:solidFill>
                <a:latin typeface="Menlo" panose="020B0609030804020204" pitchFamily="49" charset="0"/>
              </a:rPr>
              <a:t>pos</a:t>
            </a:r>
            <a:r>
              <a:rPr lang="en-GB" sz="1200" dirty="0">
                <a:solidFill>
                  <a:srgbClr val="383A42"/>
                </a:solidFill>
                <a:latin typeface="Menlo" panose="020B0609030804020204" pitchFamily="49" charset="0"/>
              </a:rPr>
              <a:t>=</a:t>
            </a:r>
            <a:r>
              <a:rPr lang="en-GB" sz="1200" dirty="0" err="1">
                <a:solidFill>
                  <a:srgbClr val="E45649"/>
                </a:solidFill>
                <a:latin typeface="Menlo" panose="020B0609030804020204" pitchFamily="49" charset="0"/>
              </a:rPr>
              <a:t>self</a:t>
            </a:r>
            <a:r>
              <a:rPr lang="en-GB" sz="1200" dirty="0" err="1">
                <a:solidFill>
                  <a:srgbClr val="383A42"/>
                </a:solidFill>
                <a:latin typeface="Menlo" panose="020B0609030804020204" pitchFamily="49" charset="0"/>
              </a:rPr>
              <a:t>.pos</a:t>
            </a:r>
            <a:r>
              <a:rPr lang="en-GB" sz="1200" dirty="0">
                <a:solidFill>
                  <a:srgbClr val="383A42"/>
                </a:solidFill>
                <a:latin typeface="Menlo" panose="020B0609030804020204" pitchFamily="49" charset="0"/>
              </a:rPr>
              <a:t>, </a:t>
            </a:r>
            <a:r>
              <a:rPr lang="en-GB" sz="1200" dirty="0" err="1">
                <a:solidFill>
                  <a:srgbClr val="986801"/>
                </a:solidFill>
                <a:latin typeface="Menlo" panose="020B0609030804020204" pitchFamily="49" charset="0"/>
              </a:rPr>
              <a:t>prevPos</a:t>
            </a:r>
            <a:r>
              <a:rPr lang="en-GB" sz="1200" dirty="0">
                <a:solidFill>
                  <a:srgbClr val="383A42"/>
                </a:solidFill>
                <a:latin typeface="Menlo" panose="020B0609030804020204" pitchFamily="49" charset="0"/>
              </a:rPr>
              <a:t>=</a:t>
            </a:r>
            <a:r>
              <a:rPr lang="en-GB" sz="1200" dirty="0" err="1">
                <a:solidFill>
                  <a:srgbClr val="383A42"/>
                </a:solidFill>
                <a:latin typeface="Menlo" panose="020B0609030804020204" pitchFamily="49" charset="0"/>
              </a:rPr>
              <a:t>hist_pos</a:t>
            </a:r>
            <a:r>
              <a:rPr lang="en-GB" sz="1200" dirty="0">
                <a:solidFill>
                  <a:srgbClr val="383A42"/>
                </a:solidFill>
                <a:latin typeface="Menlo" panose="020B0609030804020204" pitchFamily="49" charset="0"/>
              </a:rPr>
              <a:t>[</a:t>
            </a:r>
            <a:r>
              <a:rPr lang="en-GB" sz="1200" dirty="0" err="1">
                <a:solidFill>
                  <a:srgbClr val="383A42"/>
                </a:solidFill>
                <a:latin typeface="Menlo" panose="020B0609030804020204" pitchFamily="49" charset="0"/>
              </a:rPr>
              <a:t>lastTDstep</a:t>
            </a:r>
            <a:r>
              <a:rPr lang="en-GB" sz="1200" dirty="0">
                <a:solidFill>
                  <a:srgbClr val="383A42"/>
                </a:solidFill>
                <a:latin typeface="Menlo" panose="020B0609030804020204" pitchFamily="49" charset="0"/>
              </a:rPr>
              <a:t>], </a:t>
            </a:r>
            <a:r>
              <a:rPr lang="en-GB" sz="1200" dirty="0">
                <a:solidFill>
                  <a:srgbClr val="986801"/>
                </a:solidFill>
                <a:latin typeface="Menlo" panose="020B0609030804020204" pitchFamily="49" charset="0"/>
              </a:rPr>
              <a:t>dt</a:t>
            </a:r>
            <a:r>
              <a:rPr lang="en-GB" sz="1200" dirty="0">
                <a:solidFill>
                  <a:srgbClr val="383A42"/>
                </a:solidFill>
                <a:latin typeface="Menlo" panose="020B0609030804020204" pitchFamily="49" charset="0"/>
              </a:rPr>
              <a:t>=</a:t>
            </a:r>
            <a:r>
              <a:rPr lang="en-GB" sz="1200" dirty="0" err="1">
                <a:solidFill>
                  <a:srgbClr val="383A42"/>
                </a:solidFill>
                <a:latin typeface="Menlo" panose="020B0609030804020204" pitchFamily="49" charset="0"/>
              </a:rPr>
              <a:t>dt_TD</a:t>
            </a:r>
            <a:r>
              <a:rPr lang="en-GB" sz="1200" dirty="0">
                <a:solidFill>
                  <a:srgbClr val="383A42"/>
                </a:solidFill>
                <a:latin typeface="Menlo" panose="020B0609030804020204" pitchFamily="49" charset="0"/>
              </a:rPr>
              <a:t>, </a:t>
            </a:r>
            <a:r>
              <a:rPr lang="en-GB" sz="1200" dirty="0">
                <a:solidFill>
                  <a:srgbClr val="986801"/>
                </a:solidFill>
                <a:latin typeface="Menlo" panose="020B0609030804020204" pitchFamily="49" charset="0"/>
              </a:rPr>
              <a:t>tau</a:t>
            </a:r>
            <a:r>
              <a:rPr lang="en-GB" sz="1200" dirty="0">
                <a:solidFill>
                  <a:srgbClr val="383A42"/>
                </a:solidFill>
                <a:latin typeface="Menlo" panose="020B0609030804020204" pitchFamily="49" charset="0"/>
              </a:rPr>
              <a:t>=</a:t>
            </a:r>
            <a:r>
              <a:rPr lang="en-GB" sz="1200" dirty="0" err="1">
                <a:solidFill>
                  <a:srgbClr val="E45649"/>
                </a:solidFill>
                <a:latin typeface="Menlo" panose="020B0609030804020204" pitchFamily="49" charset="0"/>
              </a:rPr>
              <a:t>self</a:t>
            </a:r>
            <a:r>
              <a:rPr lang="en-GB" sz="1200" dirty="0" err="1">
                <a:solidFill>
                  <a:srgbClr val="383A42"/>
                </a:solidFill>
                <a:latin typeface="Menlo" panose="020B0609030804020204" pitchFamily="49" charset="0"/>
              </a:rPr>
              <a:t>.tau</a:t>
            </a:r>
            <a:r>
              <a:rPr lang="en-GB" sz="1200" dirty="0">
                <a:solidFill>
                  <a:srgbClr val="383A42"/>
                </a:solidFill>
                <a:latin typeface="Menlo" panose="020B0609030804020204" pitchFamily="49" charset="0"/>
              </a:rPr>
              <a:t>, </a:t>
            </a:r>
            <a:r>
              <a:rPr lang="en-GB" sz="1200" dirty="0">
                <a:solidFill>
                  <a:srgbClr val="986801"/>
                </a:solidFill>
                <a:latin typeface="Menlo" panose="020B0609030804020204" pitchFamily="49" charset="0"/>
              </a:rPr>
              <a:t>alpha</a:t>
            </a:r>
            <a:r>
              <a:rPr lang="en-GB" sz="1200" dirty="0">
                <a:solidFill>
                  <a:srgbClr val="383A42"/>
                </a:solidFill>
                <a:latin typeface="Menlo" panose="020B0609030804020204" pitchFamily="49" charset="0"/>
              </a:rPr>
              <a:t>=alpha_)</a:t>
            </a:r>
          </a:p>
          <a:p>
            <a:r>
              <a:rPr lang="en-GB" sz="1200" dirty="0">
                <a:solidFill>
                  <a:srgbClr val="383A42"/>
                </a:solidFill>
                <a:latin typeface="Menlo" panose="020B0609030804020204" pitchFamily="49" charset="0"/>
              </a:rPr>
              <a:t>	</a:t>
            </a:r>
            <a:r>
              <a:rPr lang="en-GB" sz="1200" dirty="0" err="1">
                <a:solidFill>
                  <a:srgbClr val="383A42"/>
                </a:solidFill>
                <a:latin typeface="Menlo" panose="020B0609030804020204" pitchFamily="49" charset="0"/>
              </a:rPr>
              <a:t>lastTDstep</a:t>
            </a:r>
            <a:r>
              <a:rPr lang="en-GB" sz="1200" dirty="0">
                <a:solidFill>
                  <a:srgbClr val="383A42"/>
                </a:solidFill>
                <a:latin typeface="Menlo" panose="020B0609030804020204" pitchFamily="49" charset="0"/>
              </a:rPr>
              <a:t> = </a:t>
            </a:r>
            <a:r>
              <a:rPr lang="en-GB" sz="1200" dirty="0" err="1">
                <a:solidFill>
                  <a:srgbClr val="383A42"/>
                </a:solidFill>
                <a:latin typeface="Menlo" panose="020B0609030804020204" pitchFamily="49" charset="0"/>
              </a:rPr>
              <a:t>i</a:t>
            </a:r>
            <a:endParaRPr lang="en-GB" sz="1200" b="0" dirty="0">
              <a:solidFill>
                <a:srgbClr val="383A42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98107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478A987-2D45-5445-83D6-905F7A485A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6240" y="4797152"/>
            <a:ext cx="2232248" cy="22322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7E8C987-5D86-E241-BD77-7F61E33AB2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5520" y="4753744"/>
            <a:ext cx="2232248" cy="223224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B9F8300-270B-B447-86FC-0E4229EE60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582741"/>
            <a:ext cx="12210015" cy="686019"/>
          </a:xfrm>
        </p:spPr>
        <p:txBody>
          <a:bodyPr>
            <a:normAutofit/>
          </a:bodyPr>
          <a:lstStyle/>
          <a:p>
            <a:r>
              <a:rPr lang="en-GB" dirty="0"/>
              <a:t>Fixed numerical instabilities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727815-3171-FF4C-A614-873BDCDB06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381" y="1268760"/>
            <a:ext cx="4513215" cy="372626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FF64373-7771-734B-B4D3-B5F6D8F1B6D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543" t="9991" r="8656" b="9015"/>
          <a:stretch/>
        </p:blipFill>
        <p:spPr>
          <a:xfrm>
            <a:off x="7132025" y="998883"/>
            <a:ext cx="4076544" cy="408630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CA728BF-1DE6-6F4A-865A-C0874D69FCB6}"/>
              </a:ext>
            </a:extLst>
          </p:cNvPr>
          <p:cNvSpPr txBox="1"/>
          <p:nvPr/>
        </p:nvSpPr>
        <p:spPr>
          <a:xfrm>
            <a:off x="10660046" y="5550545"/>
            <a:ext cx="14582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Place fields arranged by x-location </a:t>
            </a:r>
          </a:p>
        </p:txBody>
      </p:sp>
    </p:spTree>
    <p:extLst>
      <p:ext uri="{BB962C8B-B14F-4D97-AF65-F5344CB8AC3E}">
        <p14:creationId xmlns:p14="http://schemas.microsoft.com/office/powerpoint/2010/main" val="531436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F8300-270B-B447-86FC-0E4229EE60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582741"/>
            <a:ext cx="12210015" cy="686019"/>
          </a:xfrm>
        </p:spPr>
        <p:txBody>
          <a:bodyPr>
            <a:normAutofit/>
          </a:bodyPr>
          <a:lstStyle/>
          <a:p>
            <a:r>
              <a:rPr lang="en-GB" dirty="0"/>
              <a:t>I’m confident in loop maze results now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9A8E0B-8A60-7844-8E18-930B102BCA04}"/>
              </a:ext>
            </a:extLst>
          </p:cNvPr>
          <p:cNvSpPr txBox="1"/>
          <p:nvPr/>
        </p:nvSpPr>
        <p:spPr>
          <a:xfrm>
            <a:off x="119336" y="1237108"/>
            <a:ext cx="602568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Rat runs for 100 minutes in ’loop’ maze. </a:t>
            </a:r>
          </a:p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TD learning step every 2cm </a:t>
            </a:r>
          </a:p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Turn down rotational velocity so rat moves up and down maze 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30FC464-C7EE-9547-BD24-E09F1BF469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063" t="-1545" r="23750" b="-1545"/>
          <a:stretch/>
        </p:blipFill>
        <p:spPr>
          <a:xfrm>
            <a:off x="-456728" y="2780928"/>
            <a:ext cx="9002468" cy="92333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7FEF028-0FF5-9442-A3A9-5A61C1E60A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55"/>
          <a:stretch/>
        </p:blipFill>
        <p:spPr>
          <a:xfrm>
            <a:off x="8256240" y="980728"/>
            <a:ext cx="3672408" cy="388843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CD39871-FB59-CD46-864D-1B629C9250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464840" y="4647845"/>
            <a:ext cx="14688390" cy="220325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9981EDE-CE69-F842-8477-09A651F566D8}"/>
              </a:ext>
            </a:extLst>
          </p:cNvPr>
          <p:cNvSpPr txBox="1"/>
          <p:nvPr/>
        </p:nvSpPr>
        <p:spPr>
          <a:xfrm>
            <a:off x="253218" y="4017838"/>
            <a:ext cx="377859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buFont typeface="Wingdings" pitchFamily="2" charset="2"/>
              <a:buChar char="ü"/>
            </a:pP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Grid cells primarily one dimensional</a:t>
            </a:r>
          </a:p>
          <a:p>
            <a:pPr marL="285750" indent="-285750" algn="l">
              <a:buFont typeface="Wingdings" pitchFamily="2" charset="2"/>
              <a:buChar char="ü"/>
            </a:pP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“End cells”</a:t>
            </a:r>
          </a:p>
          <a:p>
            <a:pPr marL="285750" indent="-285750" algn="l">
              <a:buFont typeface="Wingdings" pitchFamily="2" charset="2"/>
              <a:buChar char="ü"/>
            </a:pP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Boundary cells </a:t>
            </a:r>
          </a:p>
        </p:txBody>
      </p:sp>
    </p:spTree>
    <p:extLst>
      <p:ext uri="{BB962C8B-B14F-4D97-AF65-F5344CB8AC3E}">
        <p14:creationId xmlns:p14="http://schemas.microsoft.com/office/powerpoint/2010/main" val="32557137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19AEAB9C-20DF-7B46-8F17-D42BE92AA06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-1364798" y="4676001"/>
            <a:ext cx="14450046" cy="2167506"/>
          </a:xfrm>
          <a:prstGeom prst="rect">
            <a:avLst/>
          </a:prstGeom>
          <a:effectLst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8BF9337-246A-F443-A237-37B5AC63A8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063" t="-1545" r="23750" b="-1545"/>
          <a:stretch/>
        </p:blipFill>
        <p:spPr>
          <a:xfrm>
            <a:off x="1603772" y="1052736"/>
            <a:ext cx="9002468" cy="92333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C14F751-8648-084F-9F88-AB819B7E33D9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4"/>
          <a:stretch>
            <a:fillRect/>
          </a:stretch>
        </p:blipFill>
        <p:spPr>
          <a:xfrm>
            <a:off x="-1364798" y="1844824"/>
            <a:ext cx="14450046" cy="2167507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DEF1E5D-D6E3-934B-A297-4B5D2092E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Comparison of loop open to loop closed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BCBD54-259C-8140-9505-21DE07D5AEF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5174" r="25174"/>
          <a:stretch/>
        </p:blipFill>
        <p:spPr>
          <a:xfrm>
            <a:off x="1603772" y="4012331"/>
            <a:ext cx="9002468" cy="923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7631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937852-1680-C142-AFE3-90E8A3C81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Torus 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DF7CE5-9BE0-6C4A-9324-F705D4AF8600}"/>
              </a:ext>
            </a:extLst>
          </p:cNvPr>
          <p:cNvSpPr txBox="1"/>
          <p:nvPr/>
        </p:nvSpPr>
        <p:spPr>
          <a:xfrm>
            <a:off x="551384" y="6444044"/>
            <a:ext cx="9364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Probably need to filter grids by “</a:t>
            </a:r>
            <a:r>
              <a:rPr lang="en-GB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griddyness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” and group into period modules. Then this would work.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39139AE-A3C9-2E4D-82F0-35905BE4E4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2104" y="692696"/>
            <a:ext cx="4093970" cy="277946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46ABD7A-3A53-6B4C-8879-B4A8242F20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2104" y="3605973"/>
            <a:ext cx="4093970" cy="284328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29FCB91-D657-654D-BF2D-8E1FC9758D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360" y="1340768"/>
            <a:ext cx="6362700" cy="1778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ABFF9B8-EDC0-2C45-B60E-FE4CEF0FE14C}"/>
              </a:ext>
            </a:extLst>
          </p:cNvPr>
          <p:cNvSpPr txBox="1"/>
          <p:nvPr/>
        </p:nvSpPr>
        <p:spPr>
          <a:xfrm>
            <a:off x="1199456" y="4110717"/>
            <a:ext cx="4346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Similar grid cells 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  <a:sym typeface="Wingdings" pitchFamily="2" charset="2"/>
              </a:rPr>
              <a:t> top 6 PCAs  UMAP 3D</a:t>
            </a:r>
            <a:endParaRPr lang="en-GB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66480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9DCF27-4B26-6240-9ED1-682C0C6AFF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5" y="510733"/>
            <a:ext cx="12210015" cy="686019"/>
          </a:xfrm>
        </p:spPr>
        <p:txBody>
          <a:bodyPr/>
          <a:lstStyle/>
          <a:p>
            <a:r>
              <a:rPr lang="en-GB" dirty="0"/>
              <a:t>Loop opening/closing experiment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A83B6DD-A989-FA46-857B-EFCEBC8BA219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rcRect/>
          <a:stretch/>
        </p:blipFill>
        <p:spPr>
          <a:xfrm>
            <a:off x="-808032" y="1110726"/>
            <a:ext cx="13816800" cy="703633"/>
          </a:xfr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E354FE7C-0683-814F-A9B3-5C048028C564}"/>
              </a:ext>
            </a:extLst>
          </p:cNvPr>
          <p:cNvGrpSpPr/>
          <p:nvPr/>
        </p:nvGrpSpPr>
        <p:grpSpPr>
          <a:xfrm>
            <a:off x="-816768" y="1700808"/>
            <a:ext cx="13825536" cy="5248207"/>
            <a:chOff x="-4561184" y="557057"/>
            <a:chExt cx="20740999" cy="6287234"/>
          </a:xfrm>
        </p:grpSpPr>
        <p:pic>
          <p:nvPicPr>
            <p:cNvPr id="6" name="Content Placeholder 4">
              <a:extLst>
                <a:ext uri="{FF2B5EF4-FFF2-40B4-BE49-F238E27FC236}">
                  <a16:creationId xmlns:a16="http://schemas.microsoft.com/office/drawing/2014/main" id="{1777EE8D-5587-2A4F-AF1A-FF2AD50B1F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-4561182" y="557057"/>
              <a:ext cx="20729696" cy="1055679"/>
            </a:xfrm>
            <a:prstGeom prst="rect">
              <a:avLst/>
            </a:prstGeom>
          </p:spPr>
        </p:pic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5EA93A05-95E5-4142-AEAA-9BEABE313FC8}"/>
                </a:ext>
              </a:extLst>
            </p:cNvPr>
            <p:cNvGrpSpPr/>
            <p:nvPr/>
          </p:nvGrpSpPr>
          <p:grpSpPr>
            <a:xfrm>
              <a:off x="-4561182" y="1414019"/>
              <a:ext cx="20729696" cy="1928151"/>
              <a:chOff x="-4561182" y="1414019"/>
              <a:chExt cx="20729696" cy="1928151"/>
            </a:xfrm>
          </p:grpSpPr>
          <p:pic>
            <p:nvPicPr>
              <p:cNvPr id="7" name="Content Placeholder 4">
                <a:extLst>
                  <a:ext uri="{FF2B5EF4-FFF2-40B4-BE49-F238E27FC236}">
                    <a16:creationId xmlns:a16="http://schemas.microsoft.com/office/drawing/2014/main" id="{5A350EFD-0771-6B47-9A5D-FEEF609435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/>
              <a:stretch/>
            </p:blipFill>
            <p:spPr>
              <a:xfrm>
                <a:off x="-4561182" y="1414019"/>
                <a:ext cx="20729696" cy="1055678"/>
              </a:xfrm>
              <a:prstGeom prst="rect">
                <a:avLst/>
              </a:prstGeom>
            </p:spPr>
          </p:pic>
          <p:pic>
            <p:nvPicPr>
              <p:cNvPr id="8" name="Content Placeholder 4">
                <a:extLst>
                  <a:ext uri="{FF2B5EF4-FFF2-40B4-BE49-F238E27FC236}">
                    <a16:creationId xmlns:a16="http://schemas.microsoft.com/office/drawing/2014/main" id="{45193974-8628-CE4B-81CD-10FB67A5F5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rcRect/>
              <a:stretch/>
            </p:blipFill>
            <p:spPr>
              <a:xfrm>
                <a:off x="-4561175" y="2286492"/>
                <a:ext cx="20729677" cy="1055678"/>
              </a:xfrm>
              <a:prstGeom prst="rect">
                <a:avLst/>
              </a:prstGeom>
            </p:spPr>
          </p:pic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087E2C5-BBAA-9942-BDE3-6AA3252D7707}"/>
                </a:ext>
              </a:extLst>
            </p:cNvPr>
            <p:cNvGrpSpPr/>
            <p:nvPr/>
          </p:nvGrpSpPr>
          <p:grpSpPr>
            <a:xfrm>
              <a:off x="-4561184" y="3143453"/>
              <a:ext cx="20729686" cy="1928150"/>
              <a:chOff x="-4561184" y="3143453"/>
              <a:chExt cx="20729686" cy="1928150"/>
            </a:xfrm>
          </p:grpSpPr>
          <p:pic>
            <p:nvPicPr>
              <p:cNvPr id="9" name="Content Placeholder 4">
                <a:extLst>
                  <a:ext uri="{FF2B5EF4-FFF2-40B4-BE49-F238E27FC236}">
                    <a16:creationId xmlns:a16="http://schemas.microsoft.com/office/drawing/2014/main" id="{6FE10F80-5DC5-BC4F-843E-987B04160B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rcRect/>
              <a:stretch/>
            </p:blipFill>
            <p:spPr>
              <a:xfrm>
                <a:off x="-4561175" y="3143453"/>
                <a:ext cx="20729677" cy="1055677"/>
              </a:xfrm>
              <a:prstGeom prst="rect">
                <a:avLst/>
              </a:prstGeom>
            </p:spPr>
          </p:pic>
          <p:pic>
            <p:nvPicPr>
              <p:cNvPr id="10" name="Content Placeholder 4">
                <a:extLst>
                  <a:ext uri="{FF2B5EF4-FFF2-40B4-BE49-F238E27FC236}">
                    <a16:creationId xmlns:a16="http://schemas.microsoft.com/office/drawing/2014/main" id="{C8CF5946-DE06-F84F-9BDB-4B240CBB55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rcRect/>
              <a:stretch/>
            </p:blipFill>
            <p:spPr>
              <a:xfrm>
                <a:off x="-4561184" y="4015926"/>
                <a:ext cx="20729677" cy="1055677"/>
              </a:xfrm>
              <a:prstGeom prst="rect">
                <a:avLst/>
              </a:prstGeom>
            </p:spPr>
          </p:pic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2DB57534-1A5E-DB4A-BEA3-5801C68A6EF0}"/>
                </a:ext>
              </a:extLst>
            </p:cNvPr>
            <p:cNvGrpSpPr/>
            <p:nvPr/>
          </p:nvGrpSpPr>
          <p:grpSpPr>
            <a:xfrm>
              <a:off x="-4555513" y="4916142"/>
              <a:ext cx="20735328" cy="1928149"/>
              <a:chOff x="-4555513" y="4916142"/>
              <a:chExt cx="20735328" cy="1928149"/>
            </a:xfrm>
          </p:grpSpPr>
          <p:pic>
            <p:nvPicPr>
              <p:cNvPr id="11" name="Content Placeholder 4">
                <a:extLst>
                  <a:ext uri="{FF2B5EF4-FFF2-40B4-BE49-F238E27FC236}">
                    <a16:creationId xmlns:a16="http://schemas.microsoft.com/office/drawing/2014/main" id="{A0F3251F-1C6A-AE41-AB08-D27126A27E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rcRect/>
              <a:stretch/>
            </p:blipFill>
            <p:spPr>
              <a:xfrm>
                <a:off x="-4555513" y="4916142"/>
                <a:ext cx="20729657" cy="1055677"/>
              </a:xfrm>
              <a:prstGeom prst="rect">
                <a:avLst/>
              </a:prstGeom>
            </p:spPr>
          </p:pic>
          <p:pic>
            <p:nvPicPr>
              <p:cNvPr id="12" name="Content Placeholder 4">
                <a:extLst>
                  <a:ext uri="{FF2B5EF4-FFF2-40B4-BE49-F238E27FC236}">
                    <a16:creationId xmlns:a16="http://schemas.microsoft.com/office/drawing/2014/main" id="{AAE86DC0-959F-2942-BE8E-19AC6C277B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rcRect/>
              <a:stretch/>
            </p:blipFill>
            <p:spPr>
              <a:xfrm>
                <a:off x="-4549842" y="5788615"/>
                <a:ext cx="20729657" cy="1055676"/>
              </a:xfrm>
              <a:prstGeom prst="rect">
                <a:avLst/>
              </a:prstGeom>
            </p:spPr>
          </p:pic>
        </p:grpSp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836539A-188C-974A-B280-C12F9468463C}"/>
              </a:ext>
            </a:extLst>
          </p:cNvPr>
          <p:cNvCxnSpPr>
            <a:cxnSpLocks/>
          </p:cNvCxnSpPr>
          <p:nvPr/>
        </p:nvCxnSpPr>
        <p:spPr>
          <a:xfrm>
            <a:off x="9048328" y="3933056"/>
            <a:ext cx="3024336" cy="0"/>
          </a:xfrm>
          <a:prstGeom prst="line">
            <a:avLst/>
          </a:prstGeom>
          <a:ln w="381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95FA9F8-798D-2B46-AB19-0667ED5975FD}"/>
              </a:ext>
            </a:extLst>
          </p:cNvPr>
          <p:cNvCxnSpPr>
            <a:cxnSpLocks/>
          </p:cNvCxnSpPr>
          <p:nvPr/>
        </p:nvCxnSpPr>
        <p:spPr>
          <a:xfrm>
            <a:off x="9048328" y="5373216"/>
            <a:ext cx="3024336" cy="0"/>
          </a:xfrm>
          <a:prstGeom prst="line">
            <a:avLst/>
          </a:prstGeom>
          <a:ln w="381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95A97411-6309-454B-BD8D-4EAC8A6A4D02}"/>
              </a:ext>
            </a:extLst>
          </p:cNvPr>
          <p:cNvSpPr txBox="1"/>
          <p:nvPr/>
        </p:nvSpPr>
        <p:spPr>
          <a:xfrm>
            <a:off x="9552384" y="4098933"/>
            <a:ext cx="17924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Loop door opens </a:t>
            </a:r>
          </a:p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(10 mins)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A320B60-0D0D-464D-801E-6EAB8EB0CA50}"/>
              </a:ext>
            </a:extLst>
          </p:cNvPr>
          <p:cNvSpPr txBox="1"/>
          <p:nvPr/>
        </p:nvSpPr>
        <p:spPr>
          <a:xfrm>
            <a:off x="9624392" y="1691516"/>
            <a:ext cx="23957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Closed loop exploration</a:t>
            </a:r>
          </a:p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(1hr)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84D3357-D077-6E45-8D7F-69811F980E0F}"/>
              </a:ext>
            </a:extLst>
          </p:cNvPr>
          <p:cNvSpPr txBox="1"/>
          <p:nvPr/>
        </p:nvSpPr>
        <p:spPr>
          <a:xfrm>
            <a:off x="9552384" y="5543098"/>
            <a:ext cx="23088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Loop door closes again</a:t>
            </a:r>
          </a:p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(10mins)</a:t>
            </a:r>
          </a:p>
        </p:txBody>
      </p:sp>
    </p:spTree>
    <p:extLst>
      <p:ext uri="{BB962C8B-B14F-4D97-AF65-F5344CB8AC3E}">
        <p14:creationId xmlns:p14="http://schemas.microsoft.com/office/powerpoint/2010/main" val="40508542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C1C5BFF-26CF-914D-A9B5-837651845882}"/>
              </a:ext>
            </a:extLst>
          </p:cNvPr>
          <p:cNvSpPr txBox="1"/>
          <p:nvPr/>
        </p:nvSpPr>
        <p:spPr>
          <a:xfrm>
            <a:off x="-9007" y="809417"/>
            <a:ext cx="12369704" cy="707886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>
                    <a:lumMod val="75000"/>
                  </a:schemeClr>
                </a:solidFill>
                <a:latin typeface="Tw Cen MT" panose="020B0602020104020603" pitchFamily="34" charset="77"/>
              </a:rPr>
              <a:t>Place cells and grid cells 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2789A5-652D-3645-BF2F-28B620F76CA5}"/>
              </a:ext>
            </a:extLst>
          </p:cNvPr>
          <p:cNvSpPr txBox="1"/>
          <p:nvPr/>
        </p:nvSpPr>
        <p:spPr>
          <a:xfrm>
            <a:off x="9120336" y="34290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endParaRPr lang="en-US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8FD609B-A5B0-C146-B044-DE0A5E1AB5CB}"/>
              </a:ext>
            </a:extLst>
          </p:cNvPr>
          <p:cNvSpPr/>
          <p:nvPr/>
        </p:nvSpPr>
        <p:spPr>
          <a:xfrm>
            <a:off x="4248472" y="1744940"/>
            <a:ext cx="3791744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100" dirty="0" err="1">
                <a:solidFill>
                  <a:srgbClr val="000000"/>
                </a:solidFill>
                <a:latin typeface="Menlo" panose="020B0609030804020204" pitchFamily="49" charset="0"/>
              </a:rPr>
              <a:t>agent.alpha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 </a:t>
            </a:r>
            <a:r>
              <a:rPr lang="en-GB" sz="1100" dirty="0">
                <a:solidFill>
                  <a:srgbClr val="383A42"/>
                </a:solidFill>
                <a:latin typeface="Menlo" panose="020B0609030804020204" pitchFamily="49" charset="0"/>
              </a:rPr>
              <a:t>=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 </a:t>
            </a:r>
            <a:r>
              <a:rPr lang="en-GB" sz="1100" dirty="0">
                <a:solidFill>
                  <a:srgbClr val="986801"/>
                </a:solidFill>
                <a:latin typeface="Menlo" panose="020B0609030804020204" pitchFamily="49" charset="0"/>
              </a:rPr>
              <a:t>0.2</a:t>
            </a:r>
            <a:endParaRPr lang="en-GB" sz="11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GB" sz="1100" dirty="0" err="1">
                <a:solidFill>
                  <a:srgbClr val="000000"/>
                </a:solidFill>
                <a:latin typeface="Menlo" panose="020B0609030804020204" pitchFamily="49" charset="0"/>
              </a:rPr>
              <a:t>agent.gamma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 </a:t>
            </a:r>
            <a:r>
              <a:rPr lang="en-GB" sz="1100" dirty="0">
                <a:solidFill>
                  <a:srgbClr val="383A42"/>
                </a:solidFill>
                <a:latin typeface="Menlo" panose="020B0609030804020204" pitchFamily="49" charset="0"/>
              </a:rPr>
              <a:t>=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 </a:t>
            </a:r>
            <a:r>
              <a:rPr lang="en-GB" sz="1100" dirty="0">
                <a:solidFill>
                  <a:srgbClr val="986801"/>
                </a:solidFill>
                <a:latin typeface="Menlo" panose="020B0609030804020204" pitchFamily="49" charset="0"/>
              </a:rPr>
              <a:t>0.99</a:t>
            </a:r>
            <a:endParaRPr lang="en-GB" sz="11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GB" sz="1100" dirty="0" err="1">
                <a:solidFill>
                  <a:srgbClr val="000000"/>
                </a:solidFill>
                <a:latin typeface="Menlo" panose="020B0609030804020204" pitchFamily="49" charset="0"/>
              </a:rPr>
              <a:t>agent.dx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 </a:t>
            </a:r>
            <a:r>
              <a:rPr lang="en-GB" sz="1100" dirty="0">
                <a:solidFill>
                  <a:srgbClr val="383A42"/>
                </a:solidFill>
                <a:latin typeface="Menlo" panose="020B0609030804020204" pitchFamily="49" charset="0"/>
              </a:rPr>
              <a:t>=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 </a:t>
            </a:r>
            <a:r>
              <a:rPr lang="en-GB" sz="1100" dirty="0">
                <a:solidFill>
                  <a:srgbClr val="986801"/>
                </a:solidFill>
                <a:latin typeface="Menlo" panose="020B0609030804020204" pitchFamily="49" charset="0"/>
              </a:rPr>
              <a:t>0.1</a:t>
            </a:r>
            <a:endParaRPr lang="en-GB" sz="11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GB" sz="1100" dirty="0">
                <a:solidFill>
                  <a:srgbClr val="A626A4"/>
                </a:solidFill>
                <a:latin typeface="Menlo" panose="020B0609030804020204" pitchFamily="49" charset="0"/>
              </a:rPr>
              <a:t>for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 </a:t>
            </a:r>
            <a:r>
              <a:rPr lang="en-GB" sz="1100" dirty="0" err="1">
                <a:solidFill>
                  <a:srgbClr val="000000"/>
                </a:solidFill>
                <a:latin typeface="Menlo" panose="020B0609030804020204" pitchFamily="49" charset="0"/>
              </a:rPr>
              <a:t>i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 </a:t>
            </a:r>
            <a:r>
              <a:rPr lang="en-GB" sz="1100" dirty="0">
                <a:solidFill>
                  <a:srgbClr val="A626A4"/>
                </a:solidFill>
                <a:latin typeface="Menlo" panose="020B0609030804020204" pitchFamily="49" charset="0"/>
              </a:rPr>
              <a:t>in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 </a:t>
            </a:r>
            <a:r>
              <a:rPr lang="en-GB" sz="1100" dirty="0" err="1">
                <a:solidFill>
                  <a:srgbClr val="000000"/>
                </a:solidFill>
                <a:latin typeface="Menlo" panose="020B0609030804020204" pitchFamily="49" charset="0"/>
              </a:rPr>
              <a:t>tqdm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GB" sz="1100" dirty="0">
                <a:solidFill>
                  <a:srgbClr val="0184BC"/>
                </a:solidFill>
                <a:latin typeface="Menlo" panose="020B0609030804020204" pitchFamily="49" charset="0"/>
              </a:rPr>
              <a:t>range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GB" sz="1100" dirty="0">
                <a:solidFill>
                  <a:srgbClr val="986801"/>
                </a:solidFill>
                <a:latin typeface="Menlo" panose="020B0609030804020204" pitchFamily="49" charset="0"/>
              </a:rPr>
              <a:t>100000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)):</a:t>
            </a:r>
          </a:p>
          <a:p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    </a:t>
            </a:r>
            <a:r>
              <a:rPr lang="en-GB" sz="1100" dirty="0" err="1">
                <a:solidFill>
                  <a:srgbClr val="000000"/>
                </a:solidFill>
                <a:latin typeface="Menlo" panose="020B0609030804020204" pitchFamily="49" charset="0"/>
              </a:rPr>
              <a:t>agent.movementPolicyUpdate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()</a:t>
            </a:r>
          </a:p>
          <a:p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    </a:t>
            </a:r>
            <a:r>
              <a:rPr lang="en-GB" sz="1100" dirty="0" err="1">
                <a:solidFill>
                  <a:srgbClr val="000000"/>
                </a:solidFill>
                <a:latin typeface="Menlo" panose="020B0609030804020204" pitchFamily="49" charset="0"/>
              </a:rPr>
              <a:t>agent.TDLearningStep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()</a:t>
            </a:r>
            <a:endParaRPr lang="en-GB" sz="11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94ECC2A5-9DE0-9947-A777-E5DBE094F91E}"/>
              </a:ext>
            </a:extLst>
          </p:cNvPr>
          <p:cNvGrpSpPr/>
          <p:nvPr/>
        </p:nvGrpSpPr>
        <p:grpSpPr>
          <a:xfrm>
            <a:off x="143709" y="3212976"/>
            <a:ext cx="4800163" cy="3024336"/>
            <a:chOff x="143709" y="3212976"/>
            <a:chExt cx="4800163" cy="3024336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6AD27E17-9E7B-8147-9A27-43904C6C921B}"/>
                </a:ext>
              </a:extLst>
            </p:cNvPr>
            <p:cNvGrpSpPr/>
            <p:nvPr/>
          </p:nvGrpSpPr>
          <p:grpSpPr>
            <a:xfrm>
              <a:off x="143709" y="3604448"/>
              <a:ext cx="4800163" cy="2632864"/>
              <a:chOff x="143709" y="3851756"/>
              <a:chExt cx="4800163" cy="2632864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1219DF58-A4AB-0749-A88D-DAF235FEAC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483187" y="4023935"/>
                <a:ext cx="2460685" cy="2460685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AF0FDB19-FD69-3B4C-9684-1C533CFC6A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/>
              <a:stretch/>
            </p:blipFill>
            <p:spPr>
              <a:xfrm>
                <a:off x="143709" y="4023935"/>
                <a:ext cx="2460685" cy="2460685"/>
              </a:xfrm>
              <a:prstGeom prst="rect">
                <a:avLst/>
              </a:prstGeom>
            </p:spPr>
          </p:pic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1D7FBBD-F56C-3942-A9EF-5C0967148F1E}"/>
                  </a:ext>
                </a:extLst>
              </p:cNvPr>
              <p:cNvSpPr txBox="1"/>
              <p:nvPr/>
            </p:nvSpPr>
            <p:spPr>
              <a:xfrm>
                <a:off x="1055440" y="3851756"/>
                <a:ext cx="107930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l-GR" dirty="0">
                    <a:solidFill>
                      <a:schemeClr val="bg1">
                        <a:lumMod val="60000"/>
                        <a:lumOff val="40000"/>
                      </a:schemeClr>
                    </a:solidFill>
                  </a:rPr>
                  <a:t>γ </a:t>
                </a:r>
                <a:r>
                  <a:rPr lang="en-GB" dirty="0">
                    <a:solidFill>
                      <a:schemeClr val="bg1">
                        <a:lumMod val="60000"/>
                        <a:lumOff val="40000"/>
                      </a:schemeClr>
                    </a:solidFill>
                  </a:rPr>
                  <a:t>= 0.9</a:t>
                </a:r>
                <a:endParaRPr lang="en-US" dirty="0">
                  <a:solidFill>
                    <a:schemeClr val="bg1">
                      <a:lumMod val="60000"/>
                      <a:lumOff val="40000"/>
                    </a:schemeClr>
                  </a:solidFill>
                </a:endParaRP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5FAA2BB-3203-7C41-A960-2C2B93691AD5}"/>
                  </a:ext>
                </a:extLst>
              </p:cNvPr>
              <p:cNvSpPr txBox="1"/>
              <p:nvPr/>
            </p:nvSpPr>
            <p:spPr>
              <a:xfrm>
                <a:off x="3215680" y="3851756"/>
                <a:ext cx="139615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l-GR" dirty="0">
                    <a:solidFill>
                      <a:schemeClr val="bg1">
                        <a:lumMod val="60000"/>
                        <a:lumOff val="40000"/>
                      </a:schemeClr>
                    </a:solidFill>
                  </a:rPr>
                  <a:t>γ </a:t>
                </a:r>
                <a:r>
                  <a:rPr lang="en-GB" dirty="0">
                    <a:solidFill>
                      <a:schemeClr val="bg1">
                        <a:lumMod val="60000"/>
                        <a:lumOff val="40000"/>
                      </a:schemeClr>
                    </a:solidFill>
                  </a:rPr>
                  <a:t>= 0.999</a:t>
                </a:r>
                <a:endParaRPr lang="en-US" dirty="0">
                  <a:solidFill>
                    <a:schemeClr val="bg1">
                      <a:lumMod val="60000"/>
                      <a:lumOff val="40000"/>
                    </a:schemeClr>
                  </a:solidFill>
                </a:endParaRPr>
              </a:p>
            </p:txBody>
          </p:sp>
        </p:grp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C9EDA76-52CB-0041-B4C2-7514740C5053}"/>
                </a:ext>
              </a:extLst>
            </p:cNvPr>
            <p:cNvSpPr/>
            <p:nvPr/>
          </p:nvSpPr>
          <p:spPr>
            <a:xfrm>
              <a:off x="1165305" y="3212976"/>
              <a:ext cx="290335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1100" dirty="0">
                  <a:solidFill>
                    <a:srgbClr val="000000"/>
                  </a:solidFill>
                  <a:latin typeface="Menlo" panose="020B0609030804020204" pitchFamily="49" charset="0"/>
                </a:rPr>
                <a:t>fig, </a:t>
              </a:r>
              <a:r>
                <a:rPr lang="en-GB" sz="1100" dirty="0" err="1">
                  <a:solidFill>
                    <a:srgbClr val="000000"/>
                  </a:solidFill>
                  <a:latin typeface="Menlo" panose="020B0609030804020204" pitchFamily="49" charset="0"/>
                </a:rPr>
                <a:t>ax</a:t>
              </a:r>
              <a:r>
                <a:rPr lang="en-GB" sz="1100" dirty="0">
                  <a:solidFill>
                    <a:srgbClr val="000000"/>
                  </a:solidFill>
                  <a:latin typeface="Menlo" panose="020B0609030804020204" pitchFamily="49" charset="0"/>
                </a:rPr>
                <a:t> </a:t>
              </a:r>
              <a:r>
                <a:rPr lang="en-GB" sz="1100" dirty="0">
                  <a:solidFill>
                    <a:srgbClr val="383A42"/>
                  </a:solidFill>
                  <a:latin typeface="Menlo" panose="020B0609030804020204" pitchFamily="49" charset="0"/>
                </a:rPr>
                <a:t>=</a:t>
              </a:r>
              <a:r>
                <a:rPr lang="en-GB" sz="1100" dirty="0">
                  <a:solidFill>
                    <a:srgbClr val="000000"/>
                  </a:solidFill>
                  <a:latin typeface="Menlo" panose="020B0609030804020204" pitchFamily="49" charset="0"/>
                </a:rPr>
                <a:t> </a:t>
              </a:r>
              <a:r>
                <a:rPr lang="en-GB" sz="1100" dirty="0" err="1">
                  <a:solidFill>
                    <a:srgbClr val="000000"/>
                  </a:solidFill>
                  <a:latin typeface="Menlo" panose="020B0609030804020204" pitchFamily="49" charset="0"/>
                </a:rPr>
                <a:t>agent.plotPlaceField</a:t>
              </a:r>
              <a:r>
                <a:rPr lang="en-GB" sz="1100" dirty="0">
                  <a:solidFill>
                    <a:srgbClr val="000000"/>
                  </a:solidFill>
                  <a:latin typeface="Menlo" panose="020B0609030804020204" pitchFamily="49" charset="0"/>
                </a:rPr>
                <a:t>()</a:t>
              </a:r>
              <a:endParaRPr lang="en-GB" sz="1100" b="0" dirty="0">
                <a:solidFill>
                  <a:srgbClr val="000000"/>
                </a:solidFill>
                <a:effectLst/>
                <a:latin typeface="Menlo" panose="020B0609030804020204" pitchFamily="49" charset="0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F5A30AB2-DA70-E843-9ECF-D96CACB6B7B9}"/>
              </a:ext>
            </a:extLst>
          </p:cNvPr>
          <p:cNvSpPr txBox="1"/>
          <p:nvPr/>
        </p:nvSpPr>
        <p:spPr>
          <a:xfrm>
            <a:off x="205358" y="6086325"/>
            <a:ext cx="50030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Place cells leak over barrier since positions on either side of the barrier can map to same state rep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4AD3D68-F265-6A42-8E12-5F69F5A477AD}"/>
              </a:ext>
            </a:extLst>
          </p:cNvPr>
          <p:cNvGrpSpPr/>
          <p:nvPr/>
        </p:nvGrpSpPr>
        <p:grpSpPr>
          <a:xfrm>
            <a:off x="5375920" y="3212976"/>
            <a:ext cx="6336703" cy="3599098"/>
            <a:chOff x="5375920" y="3212976"/>
            <a:chExt cx="6336703" cy="3599098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72089E7C-8A82-4640-B2EA-4DC7E7234AFC}"/>
                </a:ext>
              </a:extLst>
            </p:cNvPr>
            <p:cNvSpPr/>
            <p:nvPr/>
          </p:nvSpPr>
          <p:spPr>
            <a:xfrm>
              <a:off x="7032104" y="3212976"/>
              <a:ext cx="290335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1100" dirty="0">
                  <a:solidFill>
                    <a:srgbClr val="000000"/>
                  </a:solidFill>
                  <a:latin typeface="Menlo" panose="020B0609030804020204" pitchFamily="49" charset="0"/>
                </a:rPr>
                <a:t>fig, </a:t>
              </a:r>
              <a:r>
                <a:rPr lang="en-GB" sz="1100" dirty="0" err="1">
                  <a:solidFill>
                    <a:srgbClr val="000000"/>
                  </a:solidFill>
                  <a:latin typeface="Menlo" panose="020B0609030804020204" pitchFamily="49" charset="0"/>
                </a:rPr>
                <a:t>ax</a:t>
              </a:r>
              <a:r>
                <a:rPr lang="en-GB" sz="1100" dirty="0">
                  <a:solidFill>
                    <a:srgbClr val="000000"/>
                  </a:solidFill>
                  <a:latin typeface="Menlo" panose="020B0609030804020204" pitchFamily="49" charset="0"/>
                </a:rPr>
                <a:t> </a:t>
              </a:r>
              <a:r>
                <a:rPr lang="en-GB" sz="1100" dirty="0">
                  <a:solidFill>
                    <a:srgbClr val="383A42"/>
                  </a:solidFill>
                  <a:latin typeface="Menlo" panose="020B0609030804020204" pitchFamily="49" charset="0"/>
                </a:rPr>
                <a:t>=</a:t>
              </a:r>
              <a:r>
                <a:rPr lang="en-GB" sz="1100" dirty="0">
                  <a:solidFill>
                    <a:srgbClr val="000000"/>
                  </a:solidFill>
                  <a:latin typeface="Menlo" panose="020B0609030804020204" pitchFamily="49" charset="0"/>
                </a:rPr>
                <a:t> </a:t>
              </a:r>
              <a:r>
                <a:rPr lang="en-GB" sz="1100" dirty="0" err="1">
                  <a:solidFill>
                    <a:srgbClr val="000000"/>
                  </a:solidFill>
                  <a:latin typeface="Menlo" panose="020B0609030804020204" pitchFamily="49" charset="0"/>
                </a:rPr>
                <a:t>agent.plotGridField</a:t>
              </a:r>
              <a:r>
                <a:rPr lang="en-GB" sz="1100" dirty="0">
                  <a:solidFill>
                    <a:srgbClr val="000000"/>
                  </a:solidFill>
                  <a:latin typeface="Menlo" panose="020B0609030804020204" pitchFamily="49" charset="0"/>
                </a:rPr>
                <a:t>()</a:t>
              </a:r>
              <a:endParaRPr lang="en-GB" sz="1100" b="0" dirty="0">
                <a:solidFill>
                  <a:srgbClr val="000000"/>
                </a:solidFill>
                <a:effectLst/>
                <a:latin typeface="Menlo" panose="020B0609030804020204" pitchFamily="49" charset="0"/>
              </a:endParaRPr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A801604E-B5AB-DA44-AFA2-4DD06ED911A5}"/>
                </a:ext>
              </a:extLst>
            </p:cNvPr>
            <p:cNvGrpSpPr/>
            <p:nvPr/>
          </p:nvGrpSpPr>
          <p:grpSpPr>
            <a:xfrm>
              <a:off x="5375920" y="3573016"/>
              <a:ext cx="6336703" cy="3239058"/>
              <a:chOff x="5642284" y="3727340"/>
              <a:chExt cx="5686384" cy="2906642"/>
            </a:xfrm>
          </p:grpSpPr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B6B437E5-C1EC-4948-BCE0-4A47DCBCC2A5}"/>
                  </a:ext>
                </a:extLst>
              </p:cNvPr>
              <p:cNvGrpSpPr/>
              <p:nvPr/>
            </p:nvGrpSpPr>
            <p:grpSpPr>
              <a:xfrm>
                <a:off x="5642284" y="3727340"/>
                <a:ext cx="5682997" cy="1501005"/>
                <a:chOff x="3600530" y="3396343"/>
                <a:chExt cx="6941204" cy="1833326"/>
              </a:xfrm>
            </p:grpSpPr>
            <p:pic>
              <p:nvPicPr>
                <p:cNvPr id="18" name="Picture 17">
                  <a:extLst>
                    <a:ext uri="{FF2B5EF4-FFF2-40B4-BE49-F238E27FC236}">
                      <a16:creationId xmlns:a16="http://schemas.microsoft.com/office/drawing/2014/main" id="{B10F9D6F-F5C3-5842-BB58-370C1FD70C0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rcRect/>
                <a:stretch/>
              </p:blipFill>
              <p:spPr>
                <a:xfrm>
                  <a:off x="3600530" y="3396343"/>
                  <a:ext cx="1828799" cy="1828800"/>
                </a:xfrm>
                <a:prstGeom prst="rect">
                  <a:avLst/>
                </a:prstGeom>
              </p:spPr>
            </p:pic>
            <p:pic>
              <p:nvPicPr>
                <p:cNvPr id="20" name="Picture 19">
                  <a:extLst>
                    <a:ext uri="{FF2B5EF4-FFF2-40B4-BE49-F238E27FC236}">
                      <a16:creationId xmlns:a16="http://schemas.microsoft.com/office/drawing/2014/main" id="{F7E63838-874E-8A4C-80AE-092AE730F87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rcRect/>
                <a:stretch/>
              </p:blipFill>
              <p:spPr>
                <a:xfrm>
                  <a:off x="5331600" y="3396343"/>
                  <a:ext cx="1828799" cy="1828800"/>
                </a:xfrm>
                <a:prstGeom prst="rect">
                  <a:avLst/>
                </a:prstGeom>
              </p:spPr>
            </p:pic>
            <p:pic>
              <p:nvPicPr>
                <p:cNvPr id="22" name="Picture 21">
                  <a:extLst>
                    <a:ext uri="{FF2B5EF4-FFF2-40B4-BE49-F238E27FC236}">
                      <a16:creationId xmlns:a16="http://schemas.microsoft.com/office/drawing/2014/main" id="{0DD919B1-E38E-644E-BD66-91FF4A06332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rcRect/>
                <a:stretch/>
              </p:blipFill>
              <p:spPr>
                <a:xfrm>
                  <a:off x="6981866" y="3400870"/>
                  <a:ext cx="1828798" cy="1828799"/>
                </a:xfrm>
                <a:prstGeom prst="rect">
                  <a:avLst/>
                </a:prstGeom>
              </p:spPr>
            </p:pic>
            <p:pic>
              <p:nvPicPr>
                <p:cNvPr id="24" name="Picture 23">
                  <a:extLst>
                    <a:ext uri="{FF2B5EF4-FFF2-40B4-BE49-F238E27FC236}">
                      <a16:creationId xmlns:a16="http://schemas.microsoft.com/office/drawing/2014/main" id="{01632ADD-E9A8-DB43-803F-8119310ECCB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rcRect/>
                <a:stretch/>
              </p:blipFill>
              <p:spPr>
                <a:xfrm>
                  <a:off x="8712935" y="3396343"/>
                  <a:ext cx="1828799" cy="1828800"/>
                </a:xfrm>
                <a:prstGeom prst="rect">
                  <a:avLst/>
                </a:prstGeom>
              </p:spPr>
            </p:pic>
          </p:grpSp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8A8860F7-8ABD-D64A-966B-9249AE217358}"/>
                  </a:ext>
                </a:extLst>
              </p:cNvPr>
              <p:cNvGrpSpPr/>
              <p:nvPr/>
            </p:nvGrpSpPr>
            <p:grpSpPr>
              <a:xfrm>
                <a:off x="5645671" y="5132977"/>
                <a:ext cx="5682997" cy="1501005"/>
                <a:chOff x="3600530" y="3396343"/>
                <a:chExt cx="6941204" cy="1833326"/>
              </a:xfrm>
            </p:grpSpPr>
            <p:pic>
              <p:nvPicPr>
                <p:cNvPr id="33" name="Picture 32">
                  <a:extLst>
                    <a:ext uri="{FF2B5EF4-FFF2-40B4-BE49-F238E27FC236}">
                      <a16:creationId xmlns:a16="http://schemas.microsoft.com/office/drawing/2014/main" id="{488CEC4F-AF67-EA43-B512-8DE07B58A97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rcRect/>
                <a:stretch/>
              </p:blipFill>
              <p:spPr>
                <a:xfrm>
                  <a:off x="3600530" y="3396343"/>
                  <a:ext cx="1828799" cy="1828800"/>
                </a:xfrm>
                <a:prstGeom prst="rect">
                  <a:avLst/>
                </a:prstGeom>
              </p:spPr>
            </p:pic>
            <p:pic>
              <p:nvPicPr>
                <p:cNvPr id="34" name="Picture 33">
                  <a:extLst>
                    <a:ext uri="{FF2B5EF4-FFF2-40B4-BE49-F238E27FC236}">
                      <a16:creationId xmlns:a16="http://schemas.microsoft.com/office/drawing/2014/main" id="{AF54E914-5449-A946-84E1-89405749B46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rcRect/>
                <a:stretch/>
              </p:blipFill>
              <p:spPr>
                <a:xfrm>
                  <a:off x="5331600" y="3396343"/>
                  <a:ext cx="1828799" cy="1828800"/>
                </a:xfrm>
                <a:prstGeom prst="rect">
                  <a:avLst/>
                </a:prstGeom>
              </p:spPr>
            </p:pic>
            <p:pic>
              <p:nvPicPr>
                <p:cNvPr id="35" name="Picture 34">
                  <a:extLst>
                    <a:ext uri="{FF2B5EF4-FFF2-40B4-BE49-F238E27FC236}">
                      <a16:creationId xmlns:a16="http://schemas.microsoft.com/office/drawing/2014/main" id="{80E86F10-0225-3B44-90F1-77EF60B6C02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rcRect/>
                <a:stretch/>
              </p:blipFill>
              <p:spPr>
                <a:xfrm>
                  <a:off x="6981865" y="3400869"/>
                  <a:ext cx="1828799" cy="1828800"/>
                </a:xfrm>
                <a:prstGeom prst="rect">
                  <a:avLst/>
                </a:prstGeom>
              </p:spPr>
            </p:pic>
            <p:pic>
              <p:nvPicPr>
                <p:cNvPr id="36" name="Picture 35">
                  <a:extLst>
                    <a:ext uri="{FF2B5EF4-FFF2-40B4-BE49-F238E27FC236}">
                      <a16:creationId xmlns:a16="http://schemas.microsoft.com/office/drawing/2014/main" id="{B0930BFA-9D63-CA49-B8F5-01EC7FFC958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/>
                <a:srcRect/>
                <a:stretch/>
              </p:blipFill>
              <p:spPr>
                <a:xfrm>
                  <a:off x="8712935" y="3396343"/>
                  <a:ext cx="1828799" cy="1828800"/>
                </a:xfrm>
                <a:prstGeom prst="rect">
                  <a:avLst/>
                </a:prstGeom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38359210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3F1B6-835A-2841-A3D1-C6DD07A87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336" y="654749"/>
            <a:ext cx="12210015" cy="686019"/>
          </a:xfrm>
        </p:spPr>
        <p:txBody>
          <a:bodyPr/>
          <a:lstStyle/>
          <a:p>
            <a:r>
              <a:rPr lang="en-GB" dirty="0"/>
              <a:t>Theta modulation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65A83143-C81A-A047-801A-C24C63EA4877}"/>
              </a:ext>
            </a:extLst>
          </p:cNvPr>
          <p:cNvGrpSpPr/>
          <p:nvPr/>
        </p:nvGrpSpPr>
        <p:grpSpPr>
          <a:xfrm>
            <a:off x="191344" y="1844824"/>
            <a:ext cx="3168352" cy="2376264"/>
            <a:chOff x="3647728" y="1772816"/>
            <a:chExt cx="3168352" cy="2376264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EC82B81F-3041-4A47-AED6-4966E0874AC8}"/>
                </a:ext>
              </a:extLst>
            </p:cNvPr>
            <p:cNvSpPr/>
            <p:nvPr/>
          </p:nvSpPr>
          <p:spPr>
            <a:xfrm>
              <a:off x="4439816" y="1772816"/>
              <a:ext cx="2376264" cy="237626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BD917FF8-1BAB-D841-8ECA-C285AF78F46E}"/>
                </a:ext>
              </a:extLst>
            </p:cNvPr>
            <p:cNvGrpSpPr/>
            <p:nvPr/>
          </p:nvGrpSpPr>
          <p:grpSpPr>
            <a:xfrm>
              <a:off x="3647728" y="3669027"/>
              <a:ext cx="2520280" cy="381860"/>
              <a:chOff x="3791744" y="3308987"/>
              <a:chExt cx="2520280" cy="381860"/>
            </a:xfrm>
          </p:grpSpPr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C3CDC41E-35DA-734D-AF88-68034077C0A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791744" y="3429000"/>
                <a:ext cx="1728192" cy="261847"/>
              </a:xfrm>
              <a:prstGeom prst="line">
                <a:avLst/>
              </a:prstGeom>
              <a:ln w="19050">
                <a:solidFill>
                  <a:schemeClr val="bg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0DA86A44-D2BB-554F-888E-84872CC5CB5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519936" y="3308987"/>
                <a:ext cx="792088" cy="120013"/>
              </a:xfrm>
              <a:prstGeom prst="line">
                <a:avLst/>
              </a:prstGeom>
              <a:ln w="19050">
                <a:solidFill>
                  <a:schemeClr val="bg1"/>
                </a:solidFill>
                <a:prstDash val="sysDot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CBBC66F0-D99D-664E-A1D7-259A242D026C}"/>
                  </a:ext>
                </a:extLst>
              </p:cNvPr>
              <p:cNvGrpSpPr/>
              <p:nvPr/>
            </p:nvGrpSpPr>
            <p:grpSpPr>
              <a:xfrm>
                <a:off x="5485029" y="3376447"/>
                <a:ext cx="105105" cy="105105"/>
                <a:chOff x="4439816" y="5622337"/>
                <a:chExt cx="360040" cy="360040"/>
              </a:xfrm>
            </p:grpSpPr>
            <p:cxnSp>
              <p:nvCxnSpPr>
                <p:cNvPr id="13" name="Straight Connector 12">
                  <a:extLst>
                    <a:ext uri="{FF2B5EF4-FFF2-40B4-BE49-F238E27FC236}">
                      <a16:creationId xmlns:a16="http://schemas.microsoft.com/office/drawing/2014/main" id="{71F8CA89-8301-5049-AB43-4E3B841E500A}"/>
                    </a:ext>
                  </a:extLst>
                </p:cNvPr>
                <p:cNvCxnSpPr/>
                <p:nvPr/>
              </p:nvCxnSpPr>
              <p:spPr>
                <a:xfrm flipH="1" flipV="1">
                  <a:off x="4439816" y="5661248"/>
                  <a:ext cx="360040" cy="288032"/>
                </a:xfrm>
                <a:prstGeom prst="line">
                  <a:avLst/>
                </a:prstGeom>
                <a:ln w="381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Straight Connector 13">
                  <a:extLst>
                    <a:ext uri="{FF2B5EF4-FFF2-40B4-BE49-F238E27FC236}">
                      <a16:creationId xmlns:a16="http://schemas.microsoft.com/office/drawing/2014/main" id="{A8878FAD-379D-5D4D-9B83-5124125DE78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 flipH="1" flipV="1">
                  <a:off x="4433331" y="5658341"/>
                  <a:ext cx="360040" cy="288032"/>
                </a:xfrm>
                <a:prstGeom prst="line">
                  <a:avLst/>
                </a:prstGeom>
                <a:ln w="381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5714B54F-86F4-4D4D-8B18-BA0B82E04D26}"/>
                </a:ext>
              </a:extLst>
            </p:cNvPr>
            <p:cNvGrpSpPr/>
            <p:nvPr/>
          </p:nvGrpSpPr>
          <p:grpSpPr>
            <a:xfrm rot="521255">
              <a:off x="5599279" y="2910657"/>
              <a:ext cx="105105" cy="105105"/>
              <a:chOff x="4439816" y="5622337"/>
              <a:chExt cx="360040" cy="360040"/>
            </a:xfrm>
          </p:grpSpPr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9109D313-22AB-9E47-9B74-7B06757440F3}"/>
                  </a:ext>
                </a:extLst>
              </p:cNvPr>
              <p:cNvCxnSpPr/>
              <p:nvPr/>
            </p:nvCxnSpPr>
            <p:spPr>
              <a:xfrm flipH="1" flipV="1">
                <a:off x="4439816" y="5661248"/>
                <a:ext cx="360040" cy="288032"/>
              </a:xfrm>
              <a:prstGeom prst="line">
                <a:avLst/>
              </a:prstGeom>
              <a:ln w="3810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DFAEBB57-35ED-E243-AF1A-6E5320143E97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H="1" flipV="1">
                <a:off x="4433331" y="5658341"/>
                <a:ext cx="360040" cy="288032"/>
              </a:xfrm>
              <a:prstGeom prst="line">
                <a:avLst/>
              </a:prstGeom>
              <a:ln w="3810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54AFED3-9CA1-9749-834F-5A598658FCCD}"/>
                </a:ext>
              </a:extLst>
            </p:cNvPr>
            <p:cNvCxnSpPr>
              <a:stCxn id="6" idx="2"/>
            </p:cNvCxnSpPr>
            <p:nvPr/>
          </p:nvCxnSpPr>
          <p:spPr>
            <a:xfrm>
              <a:off x="4439816" y="2960948"/>
              <a:ext cx="1186238" cy="0"/>
            </a:xfrm>
            <a:prstGeom prst="line">
              <a:avLst/>
            </a:prstGeom>
            <a:ln w="25400">
              <a:solidFill>
                <a:schemeClr val="accent1">
                  <a:lumMod val="5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13EF4B6B-BA9B-174B-BB80-7163FFB74196}"/>
                </a:ext>
              </a:extLst>
            </p:cNvPr>
            <p:cNvCxnSpPr/>
            <p:nvPr/>
          </p:nvCxnSpPr>
          <p:spPr>
            <a:xfrm flipV="1">
              <a:off x="5349630" y="2960948"/>
              <a:ext cx="300330" cy="828092"/>
            </a:xfrm>
            <a:prstGeom prst="line">
              <a:avLst/>
            </a:prstGeom>
            <a:ln w="19050">
              <a:solidFill>
                <a:srgbClr val="0070C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06AAD9BF-6558-1A4D-A5F0-7B63A4B22BC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656898" y="2960948"/>
              <a:ext cx="115066" cy="768085"/>
            </a:xfrm>
            <a:prstGeom prst="line">
              <a:avLst/>
            </a:prstGeom>
            <a:ln w="19050">
              <a:solidFill>
                <a:srgbClr val="0070C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138A1FD1-E5E3-0C46-A6A6-CFE4FAE75D1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75920" y="3729033"/>
              <a:ext cx="396044" cy="60007"/>
            </a:xfrm>
            <a:prstGeom prst="line">
              <a:avLst/>
            </a:prstGeom>
            <a:ln w="25400">
              <a:solidFill>
                <a:srgbClr val="0070C0"/>
              </a:solidFill>
              <a:prstDash val="solid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9E1D0177-C702-8C4F-8D69-D30A52767400}"/>
              </a:ext>
            </a:extLst>
          </p:cNvPr>
          <p:cNvSpPr txBox="1"/>
          <p:nvPr/>
        </p:nvSpPr>
        <p:spPr>
          <a:xfrm>
            <a:off x="3575720" y="2708920"/>
            <a:ext cx="18565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2000" dirty="0">
                <a:solidFill>
                  <a:schemeClr val="bg1"/>
                </a:solidFill>
              </a:rPr>
              <a:t>Preferred phase</a:t>
            </a:r>
          </a:p>
          <a:p>
            <a:pPr algn="ctr"/>
            <a:r>
              <a:rPr lang="en-GB" sz="2000" dirty="0">
                <a:solidFill>
                  <a:schemeClr val="bg1"/>
                </a:solidFill>
              </a:rPr>
              <a:t> </a:t>
            </a:r>
            <a:r>
              <a:rPr lang="en-GB" sz="1200" dirty="0">
                <a:solidFill>
                  <a:schemeClr val="bg1"/>
                </a:solidFill>
              </a:rPr>
              <a:t>(neuron </a:t>
            </a:r>
            <a:r>
              <a:rPr lang="en-GB" sz="1200" dirty="0" err="1">
                <a:solidFill>
                  <a:schemeClr val="bg1"/>
                </a:solidFill>
              </a:rPr>
              <a:t>i</a:t>
            </a:r>
            <a:r>
              <a:rPr lang="en-GB" sz="1200" dirty="0">
                <a:solidFill>
                  <a:schemeClr val="bg1"/>
                </a:solidFill>
              </a:rPr>
              <a:t>) </a:t>
            </a:r>
            <a:r>
              <a:rPr lang="en-GB" sz="2000" dirty="0">
                <a:solidFill>
                  <a:schemeClr val="bg1"/>
                </a:solidFill>
              </a:rPr>
              <a:t> </a:t>
            </a: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7EEB8F79-82A6-854C-9EF4-6D14B0086196}"/>
              </a:ext>
            </a:extLst>
          </p:cNvPr>
          <p:cNvGrpSpPr/>
          <p:nvPr/>
        </p:nvGrpSpPr>
        <p:grpSpPr>
          <a:xfrm>
            <a:off x="9912424" y="2667521"/>
            <a:ext cx="1656184" cy="473447"/>
            <a:chOff x="9912424" y="2667521"/>
            <a:chExt cx="1656184" cy="473447"/>
          </a:xfrm>
        </p:grpSpPr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F678D942-889D-0246-AF29-4D42EF0F2B62}"/>
                </a:ext>
              </a:extLst>
            </p:cNvPr>
            <p:cNvCxnSpPr>
              <a:cxnSpLocks/>
            </p:cNvCxnSpPr>
            <p:nvPr/>
          </p:nvCxnSpPr>
          <p:spPr>
            <a:xfrm rot="540000" flipH="1">
              <a:off x="10562752" y="2667521"/>
              <a:ext cx="396044" cy="60007"/>
            </a:xfrm>
            <a:prstGeom prst="line">
              <a:avLst/>
            </a:prstGeom>
            <a:ln w="25400">
              <a:solidFill>
                <a:srgbClr val="0070C0"/>
              </a:solidFill>
              <a:prstDash val="solid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2A22AAD0-3B02-924D-8F55-AE472341BFB5}"/>
                </a:ext>
              </a:extLst>
            </p:cNvPr>
            <p:cNvCxnSpPr/>
            <p:nvPr/>
          </p:nvCxnSpPr>
          <p:spPr>
            <a:xfrm>
              <a:off x="10166346" y="3140968"/>
              <a:ext cx="1186238" cy="0"/>
            </a:xfrm>
            <a:prstGeom prst="line">
              <a:avLst/>
            </a:prstGeom>
            <a:ln w="25400">
              <a:solidFill>
                <a:schemeClr val="accent1">
                  <a:lumMod val="5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E9725689-1EF6-5C43-843B-1085A9F054DA}"/>
                </a:ext>
              </a:extLst>
            </p:cNvPr>
            <p:cNvCxnSpPr>
              <a:cxnSpLocks/>
            </p:cNvCxnSpPr>
            <p:nvPr/>
          </p:nvCxnSpPr>
          <p:spPr>
            <a:xfrm>
              <a:off x="9912424" y="2924944"/>
              <a:ext cx="1656184" cy="0"/>
            </a:xfrm>
            <a:prstGeom prst="line">
              <a:avLst/>
            </a:prstGeom>
            <a:ln w="22225">
              <a:solidFill>
                <a:schemeClr val="bg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0" name="Picture 49">
            <a:extLst>
              <a:ext uri="{FF2B5EF4-FFF2-40B4-BE49-F238E27FC236}">
                <a16:creationId xmlns:a16="http://schemas.microsoft.com/office/drawing/2014/main" id="{0F79B8C0-5F83-A94D-BB61-2F268B7BFC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0296" y="1340768"/>
            <a:ext cx="1075625" cy="1048956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DDA11AA8-F660-2740-A03E-8B8A4E5AAA19}"/>
              </a:ext>
            </a:extLst>
          </p:cNvPr>
          <p:cNvSpPr txBox="1"/>
          <p:nvPr/>
        </p:nvSpPr>
        <p:spPr>
          <a:xfrm>
            <a:off x="3926816" y="1911074"/>
            <a:ext cx="17379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2000" dirty="0">
                <a:solidFill>
                  <a:schemeClr val="bg1"/>
                </a:solidFill>
              </a:rPr>
              <a:t>Theta phase = 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ECDA080D-E7DE-1A42-9E4D-D7B81E14EE57}"/>
              </a:ext>
            </a:extLst>
          </p:cNvPr>
          <p:cNvSpPr txBox="1"/>
          <p:nvPr/>
        </p:nvSpPr>
        <p:spPr>
          <a:xfrm>
            <a:off x="3711212" y="4156135"/>
            <a:ext cx="15511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2000" dirty="0">
                <a:solidFill>
                  <a:schemeClr val="bg1"/>
                </a:solidFill>
              </a:rPr>
              <a:t>Firing rate = </a:t>
            </a: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5396AEEE-37A9-D049-9900-08DFF1886F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9156" y="1810117"/>
            <a:ext cx="2679700" cy="533400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1F29FA59-10C6-A548-BEEF-AF1BF1EF8A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5900" y="2372494"/>
            <a:ext cx="6629400" cy="1104900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BCAED24F-4A63-3E44-8B8D-4D3180EC3764}"/>
              </a:ext>
            </a:extLst>
          </p:cNvPr>
          <p:cNvSpPr txBox="1"/>
          <p:nvPr/>
        </p:nvSpPr>
        <p:spPr>
          <a:xfrm>
            <a:off x="6216069" y="4889479"/>
            <a:ext cx="21121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Place cell firing rate</a:t>
            </a:r>
          </a:p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( = 1 in centre of cell)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6E29DDEF-6909-7C41-A05A-EFA4F97EE473}"/>
              </a:ext>
            </a:extLst>
          </p:cNvPr>
          <p:cNvSpPr txBox="1"/>
          <p:nvPr/>
        </p:nvSpPr>
        <p:spPr>
          <a:xfrm>
            <a:off x="8474619" y="4889478"/>
            <a:ext cx="30219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Theta modulation, </a:t>
            </a:r>
          </a:p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(=1 at preferred theta phase) </a:t>
            </a:r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49371CB4-A80B-C546-9022-198D8B42AA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51152" y="5592217"/>
            <a:ext cx="1217256" cy="429071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02A35D40-27EC-5A42-B305-6F00DBF4DA11}"/>
              </a:ext>
            </a:extLst>
          </p:cNvPr>
          <p:cNvSpPr txBox="1"/>
          <p:nvPr/>
        </p:nvSpPr>
        <p:spPr>
          <a:xfrm>
            <a:off x="5236980" y="4725144"/>
            <a:ext cx="1291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20Hz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7F845112-CA99-9143-BE12-AAC4C93A09F2}"/>
              </a:ext>
            </a:extLst>
          </p:cNvPr>
          <p:cNvSpPr txBox="1"/>
          <p:nvPr/>
        </p:nvSpPr>
        <p:spPr>
          <a:xfrm>
            <a:off x="8474618" y="6044365"/>
            <a:ext cx="1083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l-GR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σ</a:t>
            </a:r>
            <a:r>
              <a:rPr lang="el-GR" baseline="-25000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θ</a:t>
            </a:r>
            <a:r>
              <a:rPr lang="en-GB" baseline="-250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= </a:t>
            </a:r>
            <a:r>
              <a:rPr lang="el-GR" dirty="0">
                <a:solidFill>
                  <a:schemeClr val="bg1">
                    <a:lumMod val="60000"/>
                    <a:lumOff val="40000"/>
                  </a:schemeClr>
                </a:solidFill>
              </a:rPr>
              <a:t>π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/3</a:t>
            </a:r>
            <a:endParaRPr lang="en-GB" baseline="-25000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75" name="Picture 74">
            <a:extLst>
              <a:ext uri="{FF2B5EF4-FFF2-40B4-BE49-F238E27FC236}">
                <a16:creationId xmlns:a16="http://schemas.microsoft.com/office/drawing/2014/main" id="{FD56F6CB-AD8E-584D-A6A8-86FA5F4380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62342" y="3969256"/>
            <a:ext cx="4762500" cy="825500"/>
          </a:xfrm>
          <a:prstGeom prst="rect">
            <a:avLst/>
          </a:prstGeom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86CA5416-025D-5F4E-83BE-C92A0F59DAF4}"/>
              </a:ext>
            </a:extLst>
          </p:cNvPr>
          <p:cNvSpPr txBox="1"/>
          <p:nvPr/>
        </p:nvSpPr>
        <p:spPr>
          <a:xfrm rot="21139485">
            <a:off x="98875" y="3728934"/>
            <a:ext cx="1025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Rat path 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F29D432E-7331-7442-ABC5-717EB0BE8529}"/>
              </a:ext>
            </a:extLst>
          </p:cNvPr>
          <p:cNvSpPr txBox="1"/>
          <p:nvPr/>
        </p:nvSpPr>
        <p:spPr>
          <a:xfrm>
            <a:off x="1624507" y="1497380"/>
            <a:ext cx="1231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rgbClr val="66C3A4"/>
                </a:solidFill>
              </a:rPr>
              <a:t>Place field </a:t>
            </a:r>
          </a:p>
        </p:txBody>
      </p:sp>
    </p:spTree>
    <p:extLst>
      <p:ext uri="{BB962C8B-B14F-4D97-AF65-F5344CB8AC3E}">
        <p14:creationId xmlns:p14="http://schemas.microsoft.com/office/powerpoint/2010/main" val="24475490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3F1B6-835A-2841-A3D1-C6DD07A87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336" y="654749"/>
            <a:ext cx="12210015" cy="686019"/>
          </a:xfrm>
        </p:spPr>
        <p:txBody>
          <a:bodyPr/>
          <a:lstStyle/>
          <a:p>
            <a:r>
              <a:rPr lang="en-GB" dirty="0"/>
              <a:t>Phase precession 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793FF281-022F-DB44-8710-FCC6CD20D2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998887" y="2711649"/>
            <a:ext cx="22487991" cy="1119194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E8F21FF4-DB4D-B642-A336-BB1667B058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998887" y="2116952"/>
            <a:ext cx="22487991" cy="1119194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DCD40629-D1ED-5B45-93F6-DA58092AE8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998887" y="1539805"/>
            <a:ext cx="22487991" cy="1119194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C51A8D76-00A3-C245-B0D1-92DCB017E8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4998887" y="962658"/>
            <a:ext cx="22487991" cy="1119194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1D180B24-8E2A-6242-A7A3-6663AECAFC91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2495600" y="3551220"/>
            <a:ext cx="7344816" cy="1105123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A0F07095-1A4A-5D4D-B7B4-3A10138CA7F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4747" t="17413" r="41822" b="34809"/>
          <a:stretch/>
        </p:blipFill>
        <p:spPr>
          <a:xfrm>
            <a:off x="4417233" y="4653030"/>
            <a:ext cx="3766999" cy="2016330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7E2AC68E-88DF-2A48-B5D6-0C50AB952B44}"/>
              </a:ext>
            </a:extLst>
          </p:cNvPr>
          <p:cNvSpPr txBox="1"/>
          <p:nvPr/>
        </p:nvSpPr>
        <p:spPr>
          <a:xfrm>
            <a:off x="9875978" y="1466431"/>
            <a:ext cx="17117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Threshold gaussian place fields</a:t>
            </a:r>
          </a:p>
        </p:txBody>
      </p:sp>
    </p:spTree>
    <p:extLst>
      <p:ext uri="{BB962C8B-B14F-4D97-AF65-F5344CB8AC3E}">
        <p14:creationId xmlns:p14="http://schemas.microsoft.com/office/powerpoint/2010/main" val="19275090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3F1B6-835A-2841-A3D1-C6DD07A87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336" y="654749"/>
            <a:ext cx="12210015" cy="686019"/>
          </a:xfrm>
        </p:spPr>
        <p:txBody>
          <a:bodyPr/>
          <a:lstStyle/>
          <a:p>
            <a:r>
              <a:rPr lang="en-GB" dirty="0"/>
              <a:t>Theta sweeps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B0B698-744D-B144-A059-7A4E0157CB2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19336" y="2924944"/>
            <a:ext cx="11836148" cy="178090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DD32932-8FDF-5646-8807-B49E4391D0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219779" y="1458910"/>
            <a:ext cx="26888243" cy="133818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1CD91FF-B136-7F47-B273-4BC30C8FE7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260" t="20018" r="74801" b="35942"/>
          <a:stretch/>
        </p:blipFill>
        <p:spPr>
          <a:xfrm>
            <a:off x="1415480" y="4833692"/>
            <a:ext cx="3960440" cy="1584176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9101E54-A233-124E-9A27-214278323EEC}"/>
              </a:ext>
            </a:extLst>
          </p:cNvPr>
          <p:cNvCxnSpPr>
            <a:cxnSpLocks/>
          </p:cNvCxnSpPr>
          <p:nvPr/>
        </p:nvCxnSpPr>
        <p:spPr>
          <a:xfrm flipV="1">
            <a:off x="1487488" y="4067908"/>
            <a:ext cx="1378804" cy="73977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9F2C557-10CE-9B43-A148-0EDF35409C29}"/>
              </a:ext>
            </a:extLst>
          </p:cNvPr>
          <p:cNvCxnSpPr>
            <a:cxnSpLocks/>
          </p:cNvCxnSpPr>
          <p:nvPr/>
        </p:nvCxnSpPr>
        <p:spPr>
          <a:xfrm flipH="1" flipV="1">
            <a:off x="3089031" y="4073769"/>
            <a:ext cx="2286889" cy="75992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919DA831-0205-BD4B-BCD2-842DE1A4BA47}"/>
              </a:ext>
            </a:extLst>
          </p:cNvPr>
          <p:cNvPicPr>
            <a:picLocks/>
          </p:cNvPicPr>
          <p:nvPr/>
        </p:nvPicPr>
        <p:blipFill rotWithShape="1">
          <a:blip r:embed="rId2"/>
          <a:srcRect l="78831" t="18538" r="18880" b="33525"/>
          <a:stretch/>
        </p:blipFill>
        <p:spPr>
          <a:xfrm>
            <a:off x="7032104" y="4833692"/>
            <a:ext cx="3960440" cy="1584176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1B61E6D-5289-4E42-AC13-68991E088797}"/>
              </a:ext>
            </a:extLst>
          </p:cNvPr>
          <p:cNvCxnSpPr>
            <a:cxnSpLocks/>
          </p:cNvCxnSpPr>
          <p:nvPr/>
        </p:nvCxnSpPr>
        <p:spPr>
          <a:xfrm flipH="1" flipV="1">
            <a:off x="9696400" y="4067909"/>
            <a:ext cx="1296144" cy="76578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759EB13-1BA8-234A-BD8D-20EDCC973AB0}"/>
              </a:ext>
            </a:extLst>
          </p:cNvPr>
          <p:cNvCxnSpPr>
            <a:cxnSpLocks/>
          </p:cNvCxnSpPr>
          <p:nvPr/>
        </p:nvCxnSpPr>
        <p:spPr>
          <a:xfrm flipV="1">
            <a:off x="7032104" y="4067908"/>
            <a:ext cx="2448272" cy="76578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12398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3F1B6-835A-2841-A3D1-C6DD07A87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336" y="654749"/>
            <a:ext cx="12210015" cy="686019"/>
          </a:xfrm>
        </p:spPr>
        <p:txBody>
          <a:bodyPr/>
          <a:lstStyle/>
          <a:p>
            <a:r>
              <a:rPr lang="en-GB" dirty="0"/>
              <a:t>Inhomogeneous Poisson spike train sampling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2EF753-5B96-F146-8CAF-CA592883E00C}"/>
              </a:ext>
            </a:extLst>
          </p:cNvPr>
          <p:cNvSpPr txBox="1"/>
          <p:nvPr/>
        </p:nvSpPr>
        <p:spPr>
          <a:xfrm>
            <a:off x="150299" y="1196752"/>
            <a:ext cx="43392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Simulation saves firing rate. </a:t>
            </a:r>
          </a:p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Spike train sampling and STDP done post hoc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2F7A118-0531-B247-BE35-EA257455F990}"/>
              </a:ext>
            </a:extLst>
          </p:cNvPr>
          <p:cNvGrpSpPr/>
          <p:nvPr/>
        </p:nvGrpSpPr>
        <p:grpSpPr>
          <a:xfrm>
            <a:off x="-1032792" y="1700808"/>
            <a:ext cx="11075242" cy="5544616"/>
            <a:chOff x="-888776" y="2060499"/>
            <a:chExt cx="9997595" cy="5005112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2D6B75D6-FBC5-C043-B269-94AC78DBB4C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>
              <a:off x="-888776" y="2780928"/>
              <a:ext cx="9997595" cy="4284683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8CB2819C-2BC9-2E48-97AA-4F635F6C6E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2899" t="6806" r="33693" b="14978"/>
            <a:stretch/>
          </p:blipFill>
          <p:spPr>
            <a:xfrm>
              <a:off x="-72007" y="2060499"/>
              <a:ext cx="8472263" cy="987173"/>
            </a:xfrm>
            <a:prstGeom prst="rect">
              <a:avLst/>
            </a:prstGeom>
          </p:spPr>
        </p:pic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08A954D6-2BBA-264D-8AA2-B0B5A36631EE}"/>
                </a:ext>
              </a:extLst>
            </p:cNvPr>
            <p:cNvSpPr/>
            <p:nvPr/>
          </p:nvSpPr>
          <p:spPr>
            <a:xfrm>
              <a:off x="335360" y="3309897"/>
              <a:ext cx="252000" cy="3215447"/>
            </a:xfrm>
            <a:prstGeom prst="rect">
              <a:avLst/>
            </a:prstGeom>
            <a:noFill/>
            <a:ln w="25400">
              <a:solidFill>
                <a:srgbClr val="FD8D6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95F139E4-4A94-2148-83E3-F5BC11752448}"/>
              </a:ext>
            </a:extLst>
          </p:cNvPr>
          <p:cNvGrpSpPr/>
          <p:nvPr/>
        </p:nvGrpSpPr>
        <p:grpSpPr>
          <a:xfrm>
            <a:off x="9107816" y="2138852"/>
            <a:ext cx="3084184" cy="4453790"/>
            <a:chOff x="9107816" y="2443104"/>
            <a:chExt cx="2700000" cy="4149538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5670F9BC-8B99-5644-8F19-FA9E1007577A}"/>
                </a:ext>
              </a:extLst>
            </p:cNvPr>
            <p:cNvGrpSpPr/>
            <p:nvPr/>
          </p:nvGrpSpPr>
          <p:grpSpPr>
            <a:xfrm>
              <a:off x="9160486" y="3048021"/>
              <a:ext cx="2552138" cy="3544621"/>
              <a:chOff x="8760296" y="3007985"/>
              <a:chExt cx="2552138" cy="3544621"/>
            </a:xfrm>
          </p:grpSpPr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AC89ABF3-FF97-5145-8CED-71DECE83F7F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10559" r="8913"/>
              <a:stretch/>
            </p:blipFill>
            <p:spPr>
              <a:xfrm>
                <a:off x="8760296" y="3309897"/>
                <a:ext cx="2552138" cy="3215448"/>
              </a:xfrm>
              <a:prstGeom prst="rect">
                <a:avLst/>
              </a:prstGeom>
            </p:spPr>
          </p:pic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082CB921-1FC0-054F-9AB5-BBFCB39C4019}"/>
                  </a:ext>
                </a:extLst>
              </p:cNvPr>
              <p:cNvSpPr/>
              <p:nvPr/>
            </p:nvSpPr>
            <p:spPr>
              <a:xfrm>
                <a:off x="8802818" y="3309897"/>
                <a:ext cx="2509616" cy="3242709"/>
              </a:xfrm>
              <a:prstGeom prst="rect">
                <a:avLst/>
              </a:prstGeom>
              <a:noFill/>
              <a:ln w="25400">
                <a:solidFill>
                  <a:srgbClr val="FD8D6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2C2118B-203E-4F4E-99AD-63D69FA4E816}"/>
                  </a:ext>
                </a:extLst>
              </p:cNvPr>
              <p:cNvSpPr txBox="1"/>
              <p:nvPr/>
            </p:nvSpPr>
            <p:spPr>
              <a:xfrm>
                <a:off x="8770960" y="3007985"/>
                <a:ext cx="250961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GB" sz="1200" dirty="0">
                    <a:solidFill>
                      <a:srgbClr val="FD8D62"/>
                    </a:solidFill>
                  </a:rPr>
                  <a:t>Zoom in </a:t>
                </a:r>
                <a:r>
                  <a:rPr lang="en-GB" sz="1200" i="1" dirty="0">
                    <a:solidFill>
                      <a:srgbClr val="FD8D62"/>
                    </a:solidFill>
                  </a:rPr>
                  <a:t>and </a:t>
                </a:r>
                <a:r>
                  <a:rPr lang="en-GB" sz="1200" dirty="0">
                    <a:solidFill>
                      <a:srgbClr val="FD8D62"/>
                    </a:solidFill>
                  </a:rPr>
                  <a:t>increase spike rate 10x</a:t>
                </a:r>
                <a:endParaRPr lang="en-GB" sz="1200" i="1" dirty="0">
                  <a:solidFill>
                    <a:srgbClr val="FD8D62"/>
                  </a:solidFill>
                </a:endParaRPr>
              </a:p>
            </p:txBody>
          </p:sp>
        </p:grp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1244418F-F026-6242-80FF-B8A996714FF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107816" y="2443104"/>
              <a:ext cx="2700000" cy="4062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18125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3F1B6-835A-2841-A3D1-C6DD07A87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336" y="654749"/>
            <a:ext cx="12210015" cy="686019"/>
          </a:xfrm>
        </p:spPr>
        <p:txBody>
          <a:bodyPr/>
          <a:lstStyle/>
          <a:p>
            <a:r>
              <a:rPr lang="en-GB" dirty="0"/>
              <a:t>Online-STDP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2EF753-5B96-F146-8CAF-CA592883E00C}"/>
              </a:ext>
            </a:extLst>
          </p:cNvPr>
          <p:cNvSpPr txBox="1"/>
          <p:nvPr/>
        </p:nvSpPr>
        <p:spPr>
          <a:xfrm>
            <a:off x="150299" y="1196752"/>
            <a:ext cx="58291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I haven’t really looked into this. I’m probably making mistakes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EEBA8DF-8A3C-B64D-AA59-F012346EFA75}"/>
              </a:ext>
            </a:extLst>
          </p:cNvPr>
          <p:cNvCxnSpPr/>
          <p:nvPr/>
        </p:nvCxnSpPr>
        <p:spPr>
          <a:xfrm>
            <a:off x="2495600" y="2564904"/>
            <a:ext cx="6624736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70EA8DB-E684-2449-A2E3-4B3CE686942C}"/>
              </a:ext>
            </a:extLst>
          </p:cNvPr>
          <p:cNvCxnSpPr/>
          <p:nvPr/>
        </p:nvCxnSpPr>
        <p:spPr>
          <a:xfrm>
            <a:off x="2495600" y="3140968"/>
            <a:ext cx="6624736" cy="0"/>
          </a:xfrm>
          <a:prstGeom prst="line">
            <a:avLst/>
          </a:prstGeom>
          <a:ln w="25400">
            <a:solidFill>
              <a:srgbClr val="8DA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B8EFB79-CAEE-E045-AB4E-24F8BCC4E10D}"/>
              </a:ext>
            </a:extLst>
          </p:cNvPr>
          <p:cNvCxnSpPr/>
          <p:nvPr/>
        </p:nvCxnSpPr>
        <p:spPr>
          <a:xfrm>
            <a:off x="2495600" y="3717032"/>
            <a:ext cx="6624736" cy="0"/>
          </a:xfrm>
          <a:prstGeom prst="line">
            <a:avLst/>
          </a:prstGeom>
          <a:ln w="25400">
            <a:solidFill>
              <a:srgbClr val="FD8D6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4760D37-5CCD-4747-B1B9-F2E37AB32AE6}"/>
              </a:ext>
            </a:extLst>
          </p:cNvPr>
          <p:cNvCxnSpPr/>
          <p:nvPr/>
        </p:nvCxnSpPr>
        <p:spPr>
          <a:xfrm>
            <a:off x="3143672" y="2204864"/>
            <a:ext cx="0" cy="360040"/>
          </a:xfrm>
          <a:prstGeom prst="line">
            <a:avLst/>
          </a:prstGeom>
          <a:ln w="50800" cap="flat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B95A7E5-79D7-EE40-919A-E253E4635C35}"/>
              </a:ext>
            </a:extLst>
          </p:cNvPr>
          <p:cNvCxnSpPr/>
          <p:nvPr/>
        </p:nvCxnSpPr>
        <p:spPr>
          <a:xfrm>
            <a:off x="4055158" y="2204864"/>
            <a:ext cx="0" cy="360040"/>
          </a:xfrm>
          <a:prstGeom prst="line">
            <a:avLst/>
          </a:prstGeom>
          <a:ln w="50800" cap="flat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4E843CA-5A66-6F45-9D5D-EB0625782046}"/>
              </a:ext>
            </a:extLst>
          </p:cNvPr>
          <p:cNvCxnSpPr/>
          <p:nvPr/>
        </p:nvCxnSpPr>
        <p:spPr>
          <a:xfrm>
            <a:off x="4511824" y="2204864"/>
            <a:ext cx="0" cy="360040"/>
          </a:xfrm>
          <a:prstGeom prst="line">
            <a:avLst/>
          </a:prstGeom>
          <a:ln w="50800" cap="flat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806FC70-C276-F04E-8E68-14122C4B87C1}"/>
              </a:ext>
            </a:extLst>
          </p:cNvPr>
          <p:cNvCxnSpPr/>
          <p:nvPr/>
        </p:nvCxnSpPr>
        <p:spPr>
          <a:xfrm>
            <a:off x="4295800" y="2780928"/>
            <a:ext cx="0" cy="360040"/>
          </a:xfrm>
          <a:prstGeom prst="line">
            <a:avLst/>
          </a:prstGeom>
          <a:ln w="50800" cap="flat">
            <a:solidFill>
              <a:srgbClr val="8DA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75BBA5A-47F5-CC4B-B6B2-012767D18DF6}"/>
              </a:ext>
            </a:extLst>
          </p:cNvPr>
          <p:cNvCxnSpPr/>
          <p:nvPr/>
        </p:nvCxnSpPr>
        <p:spPr>
          <a:xfrm>
            <a:off x="5189418" y="2780928"/>
            <a:ext cx="0" cy="360040"/>
          </a:xfrm>
          <a:prstGeom prst="line">
            <a:avLst/>
          </a:prstGeom>
          <a:ln w="50800" cap="flat">
            <a:solidFill>
              <a:srgbClr val="8DA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62A3AF5-5336-7842-B69E-40A0353ECA51}"/>
              </a:ext>
            </a:extLst>
          </p:cNvPr>
          <p:cNvCxnSpPr/>
          <p:nvPr/>
        </p:nvCxnSpPr>
        <p:spPr>
          <a:xfrm>
            <a:off x="6512527" y="2780928"/>
            <a:ext cx="0" cy="360040"/>
          </a:xfrm>
          <a:prstGeom prst="line">
            <a:avLst/>
          </a:prstGeom>
          <a:ln w="50800" cap="flat">
            <a:solidFill>
              <a:srgbClr val="8DA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88E1D91-5076-914C-896F-03A4C058ACB6}"/>
              </a:ext>
            </a:extLst>
          </p:cNvPr>
          <p:cNvCxnSpPr/>
          <p:nvPr/>
        </p:nvCxnSpPr>
        <p:spPr>
          <a:xfrm>
            <a:off x="6096000" y="3356992"/>
            <a:ext cx="0" cy="360040"/>
          </a:xfrm>
          <a:prstGeom prst="line">
            <a:avLst/>
          </a:prstGeom>
          <a:ln w="50800" cap="flat">
            <a:solidFill>
              <a:srgbClr val="FD8D6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1316E80-619D-814C-AB1C-508A4F10F1C5}"/>
              </a:ext>
            </a:extLst>
          </p:cNvPr>
          <p:cNvCxnSpPr/>
          <p:nvPr/>
        </p:nvCxnSpPr>
        <p:spPr>
          <a:xfrm>
            <a:off x="7370618" y="3356992"/>
            <a:ext cx="0" cy="360040"/>
          </a:xfrm>
          <a:prstGeom prst="line">
            <a:avLst/>
          </a:prstGeom>
          <a:ln w="50800" cap="flat">
            <a:solidFill>
              <a:srgbClr val="FD8D6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52F392FD-6B85-F54A-A851-46C7D8F383D8}"/>
              </a:ext>
            </a:extLst>
          </p:cNvPr>
          <p:cNvCxnSpPr/>
          <p:nvPr/>
        </p:nvCxnSpPr>
        <p:spPr>
          <a:xfrm>
            <a:off x="7509163" y="3356992"/>
            <a:ext cx="0" cy="360040"/>
          </a:xfrm>
          <a:prstGeom prst="line">
            <a:avLst/>
          </a:prstGeom>
          <a:ln w="50800" cap="flat">
            <a:solidFill>
              <a:srgbClr val="FD8D6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reeform 7">
            <a:extLst>
              <a:ext uri="{FF2B5EF4-FFF2-40B4-BE49-F238E27FC236}">
                <a16:creationId xmlns:a16="http://schemas.microsoft.com/office/drawing/2014/main" id="{2588DF2F-D17C-C74B-BD71-F7F44BF7417E}"/>
              </a:ext>
            </a:extLst>
          </p:cNvPr>
          <p:cNvSpPr/>
          <p:nvPr/>
        </p:nvSpPr>
        <p:spPr>
          <a:xfrm>
            <a:off x="3151909" y="2202873"/>
            <a:ext cx="914400" cy="235527"/>
          </a:xfrm>
          <a:custGeom>
            <a:avLst/>
            <a:gdLst>
              <a:gd name="connsiteX0" fmla="*/ 0 w 914400"/>
              <a:gd name="connsiteY0" fmla="*/ 0 h 235527"/>
              <a:gd name="connsiteX1" fmla="*/ 214746 w 914400"/>
              <a:gd name="connsiteY1" fmla="*/ 117763 h 235527"/>
              <a:gd name="connsiteX2" fmla="*/ 602673 w 914400"/>
              <a:gd name="connsiteY2" fmla="*/ 193963 h 235527"/>
              <a:gd name="connsiteX3" fmla="*/ 914400 w 914400"/>
              <a:gd name="connsiteY3" fmla="*/ 235527 h 2355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4400" h="235527">
                <a:moveTo>
                  <a:pt x="0" y="0"/>
                </a:moveTo>
                <a:cubicBezTo>
                  <a:pt x="57150" y="42718"/>
                  <a:pt x="114301" y="85436"/>
                  <a:pt x="214746" y="117763"/>
                </a:cubicBezTo>
                <a:cubicBezTo>
                  <a:pt x="315191" y="150090"/>
                  <a:pt x="486064" y="174336"/>
                  <a:pt x="602673" y="193963"/>
                </a:cubicBezTo>
                <a:cubicBezTo>
                  <a:pt x="719282" y="213590"/>
                  <a:pt x="816841" y="224558"/>
                  <a:pt x="914400" y="235527"/>
                </a:cubicBezTo>
              </a:path>
            </a:pathLst>
          </a:custGeom>
          <a:noFill/>
          <a:ln w="12700">
            <a:solidFill>
              <a:srgbClr val="66C3A4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6D42601A-2C6F-D84A-8CD4-65D5FC6C21BA}"/>
              </a:ext>
            </a:extLst>
          </p:cNvPr>
          <p:cNvSpPr/>
          <p:nvPr/>
        </p:nvSpPr>
        <p:spPr>
          <a:xfrm>
            <a:off x="4045527" y="2078182"/>
            <a:ext cx="471055" cy="214745"/>
          </a:xfrm>
          <a:custGeom>
            <a:avLst/>
            <a:gdLst>
              <a:gd name="connsiteX0" fmla="*/ 0 w 471055"/>
              <a:gd name="connsiteY0" fmla="*/ 0 h 214745"/>
              <a:gd name="connsiteX1" fmla="*/ 200891 w 471055"/>
              <a:gd name="connsiteY1" fmla="*/ 131618 h 214745"/>
              <a:gd name="connsiteX2" fmla="*/ 471055 w 471055"/>
              <a:gd name="connsiteY2" fmla="*/ 214745 h 214745"/>
              <a:gd name="connsiteX3" fmla="*/ 471055 w 471055"/>
              <a:gd name="connsiteY3" fmla="*/ 214745 h 214745"/>
              <a:gd name="connsiteX4" fmla="*/ 471055 w 471055"/>
              <a:gd name="connsiteY4" fmla="*/ 214745 h 214745"/>
              <a:gd name="connsiteX5" fmla="*/ 471055 w 471055"/>
              <a:gd name="connsiteY5" fmla="*/ 214745 h 214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1055" h="214745">
                <a:moveTo>
                  <a:pt x="0" y="0"/>
                </a:moveTo>
                <a:cubicBezTo>
                  <a:pt x="61191" y="47913"/>
                  <a:pt x="122382" y="95827"/>
                  <a:pt x="200891" y="131618"/>
                </a:cubicBezTo>
                <a:cubicBezTo>
                  <a:pt x="279400" y="167409"/>
                  <a:pt x="471055" y="214745"/>
                  <a:pt x="471055" y="214745"/>
                </a:cubicBezTo>
                <a:lnTo>
                  <a:pt x="471055" y="214745"/>
                </a:lnTo>
                <a:lnTo>
                  <a:pt x="471055" y="214745"/>
                </a:lnTo>
                <a:lnTo>
                  <a:pt x="471055" y="214745"/>
                </a:lnTo>
              </a:path>
            </a:pathLst>
          </a:custGeom>
          <a:noFill/>
          <a:ln w="12700">
            <a:solidFill>
              <a:srgbClr val="66C3A4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36F7ECCC-1BAF-2146-A5D5-8B0E3833765A}"/>
              </a:ext>
            </a:extLst>
          </p:cNvPr>
          <p:cNvSpPr/>
          <p:nvPr/>
        </p:nvSpPr>
        <p:spPr>
          <a:xfrm>
            <a:off x="4523509" y="1863436"/>
            <a:ext cx="2660073" cy="692728"/>
          </a:xfrm>
          <a:custGeom>
            <a:avLst/>
            <a:gdLst>
              <a:gd name="connsiteX0" fmla="*/ 0 w 2660073"/>
              <a:gd name="connsiteY0" fmla="*/ 0 h 692728"/>
              <a:gd name="connsiteX1" fmla="*/ 173182 w 2660073"/>
              <a:gd name="connsiteY1" fmla="*/ 187037 h 692728"/>
              <a:gd name="connsiteX2" fmla="*/ 727364 w 2660073"/>
              <a:gd name="connsiteY2" fmla="*/ 457200 h 692728"/>
              <a:gd name="connsiteX3" fmla="*/ 1205346 w 2660073"/>
              <a:gd name="connsiteY3" fmla="*/ 561109 h 692728"/>
              <a:gd name="connsiteX4" fmla="*/ 1863436 w 2660073"/>
              <a:gd name="connsiteY4" fmla="*/ 644237 h 692728"/>
              <a:gd name="connsiteX5" fmla="*/ 2660073 w 2660073"/>
              <a:gd name="connsiteY5" fmla="*/ 692728 h 692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60073" h="692728">
                <a:moveTo>
                  <a:pt x="0" y="0"/>
                </a:moveTo>
                <a:cubicBezTo>
                  <a:pt x="25977" y="55418"/>
                  <a:pt x="51955" y="110837"/>
                  <a:pt x="173182" y="187037"/>
                </a:cubicBezTo>
                <a:cubicBezTo>
                  <a:pt x="294409" y="263237"/>
                  <a:pt x="555337" y="394855"/>
                  <a:pt x="727364" y="457200"/>
                </a:cubicBezTo>
                <a:cubicBezTo>
                  <a:pt x="899391" y="519545"/>
                  <a:pt x="1016001" y="529936"/>
                  <a:pt x="1205346" y="561109"/>
                </a:cubicBezTo>
                <a:cubicBezTo>
                  <a:pt x="1394691" y="592282"/>
                  <a:pt x="1620982" y="622301"/>
                  <a:pt x="1863436" y="644237"/>
                </a:cubicBezTo>
                <a:cubicBezTo>
                  <a:pt x="2105891" y="666174"/>
                  <a:pt x="2382982" y="679451"/>
                  <a:pt x="2660073" y="692728"/>
                </a:cubicBezTo>
              </a:path>
            </a:pathLst>
          </a:custGeom>
          <a:noFill/>
          <a:ln w="12700">
            <a:solidFill>
              <a:srgbClr val="66C3A4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Freeform 37">
            <a:extLst>
              <a:ext uri="{FF2B5EF4-FFF2-40B4-BE49-F238E27FC236}">
                <a16:creationId xmlns:a16="http://schemas.microsoft.com/office/drawing/2014/main" id="{F6422B0D-3159-4642-9D21-D787E4C4CC67}"/>
              </a:ext>
            </a:extLst>
          </p:cNvPr>
          <p:cNvSpPr/>
          <p:nvPr/>
        </p:nvSpPr>
        <p:spPr>
          <a:xfrm>
            <a:off x="4281054" y="2787678"/>
            <a:ext cx="914400" cy="235527"/>
          </a:xfrm>
          <a:custGeom>
            <a:avLst/>
            <a:gdLst>
              <a:gd name="connsiteX0" fmla="*/ 0 w 914400"/>
              <a:gd name="connsiteY0" fmla="*/ 0 h 235527"/>
              <a:gd name="connsiteX1" fmla="*/ 214746 w 914400"/>
              <a:gd name="connsiteY1" fmla="*/ 117763 h 235527"/>
              <a:gd name="connsiteX2" fmla="*/ 602673 w 914400"/>
              <a:gd name="connsiteY2" fmla="*/ 193963 h 235527"/>
              <a:gd name="connsiteX3" fmla="*/ 914400 w 914400"/>
              <a:gd name="connsiteY3" fmla="*/ 235527 h 2355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4400" h="235527">
                <a:moveTo>
                  <a:pt x="0" y="0"/>
                </a:moveTo>
                <a:cubicBezTo>
                  <a:pt x="57150" y="42718"/>
                  <a:pt x="114301" y="85436"/>
                  <a:pt x="214746" y="117763"/>
                </a:cubicBezTo>
                <a:cubicBezTo>
                  <a:pt x="315191" y="150090"/>
                  <a:pt x="486064" y="174336"/>
                  <a:pt x="602673" y="193963"/>
                </a:cubicBezTo>
                <a:cubicBezTo>
                  <a:pt x="719282" y="213590"/>
                  <a:pt x="816841" y="224558"/>
                  <a:pt x="914400" y="235527"/>
                </a:cubicBezTo>
              </a:path>
            </a:pathLst>
          </a:custGeom>
          <a:noFill/>
          <a:ln w="12700">
            <a:solidFill>
              <a:srgbClr val="8DA0CC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374A5FA4-EA68-724F-9B63-3E97371B97E4}"/>
              </a:ext>
            </a:extLst>
          </p:cNvPr>
          <p:cNvSpPr/>
          <p:nvPr/>
        </p:nvSpPr>
        <p:spPr>
          <a:xfrm>
            <a:off x="5195455" y="2667000"/>
            <a:ext cx="1323109" cy="443345"/>
          </a:xfrm>
          <a:custGeom>
            <a:avLst/>
            <a:gdLst>
              <a:gd name="connsiteX0" fmla="*/ 0 w 1323109"/>
              <a:gd name="connsiteY0" fmla="*/ 0 h 443345"/>
              <a:gd name="connsiteX1" fmla="*/ 207818 w 1323109"/>
              <a:gd name="connsiteY1" fmla="*/ 180109 h 443345"/>
              <a:gd name="connsiteX2" fmla="*/ 838200 w 1323109"/>
              <a:gd name="connsiteY2" fmla="*/ 381000 h 443345"/>
              <a:gd name="connsiteX3" fmla="*/ 1323109 w 1323109"/>
              <a:gd name="connsiteY3" fmla="*/ 443345 h 443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23109" h="443345">
                <a:moveTo>
                  <a:pt x="0" y="0"/>
                </a:moveTo>
                <a:cubicBezTo>
                  <a:pt x="34059" y="58304"/>
                  <a:pt x="68118" y="116609"/>
                  <a:pt x="207818" y="180109"/>
                </a:cubicBezTo>
                <a:cubicBezTo>
                  <a:pt x="347518" y="243609"/>
                  <a:pt x="652318" y="337127"/>
                  <a:pt x="838200" y="381000"/>
                </a:cubicBezTo>
                <a:cubicBezTo>
                  <a:pt x="1024082" y="424873"/>
                  <a:pt x="1173595" y="434109"/>
                  <a:pt x="1323109" y="443345"/>
                </a:cubicBezTo>
              </a:path>
            </a:pathLst>
          </a:custGeom>
          <a:noFill/>
          <a:ln w="12700">
            <a:solidFill>
              <a:srgbClr val="8DA0CC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1996402B-B984-8E4C-9236-AA487341A57C}"/>
              </a:ext>
            </a:extLst>
          </p:cNvPr>
          <p:cNvSpPr/>
          <p:nvPr/>
        </p:nvSpPr>
        <p:spPr>
          <a:xfrm>
            <a:off x="6518564" y="2736273"/>
            <a:ext cx="1981200" cy="391391"/>
          </a:xfrm>
          <a:custGeom>
            <a:avLst/>
            <a:gdLst>
              <a:gd name="connsiteX0" fmla="*/ 0 w 1981200"/>
              <a:gd name="connsiteY0" fmla="*/ 0 h 391391"/>
              <a:gd name="connsiteX1" fmla="*/ 297872 w 1981200"/>
              <a:gd name="connsiteY1" fmla="*/ 187036 h 391391"/>
              <a:gd name="connsiteX2" fmla="*/ 651163 w 1981200"/>
              <a:gd name="connsiteY2" fmla="*/ 304800 h 391391"/>
              <a:gd name="connsiteX3" fmla="*/ 1388918 w 1981200"/>
              <a:gd name="connsiteY3" fmla="*/ 370609 h 391391"/>
              <a:gd name="connsiteX4" fmla="*/ 1981200 w 1981200"/>
              <a:gd name="connsiteY4" fmla="*/ 391391 h 391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81200" h="391391">
                <a:moveTo>
                  <a:pt x="0" y="0"/>
                </a:moveTo>
                <a:cubicBezTo>
                  <a:pt x="94672" y="68118"/>
                  <a:pt x="189345" y="136236"/>
                  <a:pt x="297872" y="187036"/>
                </a:cubicBezTo>
                <a:cubicBezTo>
                  <a:pt x="406399" y="237836"/>
                  <a:pt x="469322" y="274205"/>
                  <a:pt x="651163" y="304800"/>
                </a:cubicBezTo>
                <a:cubicBezTo>
                  <a:pt x="833004" y="335395"/>
                  <a:pt x="1167245" y="356177"/>
                  <a:pt x="1388918" y="370609"/>
                </a:cubicBezTo>
                <a:cubicBezTo>
                  <a:pt x="1610591" y="385041"/>
                  <a:pt x="1795895" y="388216"/>
                  <a:pt x="1981200" y="391391"/>
                </a:cubicBezTo>
              </a:path>
            </a:pathLst>
          </a:custGeom>
          <a:noFill/>
          <a:ln w="12700">
            <a:solidFill>
              <a:srgbClr val="8DA0CC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930D75A0-4776-6841-B6D0-286B83378B73}"/>
              </a:ext>
            </a:extLst>
          </p:cNvPr>
          <p:cNvSpPr/>
          <p:nvPr/>
        </p:nvSpPr>
        <p:spPr>
          <a:xfrm>
            <a:off x="6109855" y="3377045"/>
            <a:ext cx="1257300" cy="307868"/>
          </a:xfrm>
          <a:custGeom>
            <a:avLst/>
            <a:gdLst>
              <a:gd name="connsiteX0" fmla="*/ 0 w 1257300"/>
              <a:gd name="connsiteY0" fmla="*/ 0 h 307868"/>
              <a:gd name="connsiteX1" fmla="*/ 301336 w 1257300"/>
              <a:gd name="connsiteY1" fmla="*/ 155864 h 307868"/>
              <a:gd name="connsiteX2" fmla="*/ 904009 w 1257300"/>
              <a:gd name="connsiteY2" fmla="*/ 290946 h 307868"/>
              <a:gd name="connsiteX3" fmla="*/ 1257300 w 1257300"/>
              <a:gd name="connsiteY3" fmla="*/ 301337 h 307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57300" h="307868">
                <a:moveTo>
                  <a:pt x="0" y="0"/>
                </a:moveTo>
                <a:cubicBezTo>
                  <a:pt x="75334" y="53686"/>
                  <a:pt x="150668" y="107373"/>
                  <a:pt x="301336" y="155864"/>
                </a:cubicBezTo>
                <a:cubicBezTo>
                  <a:pt x="452004" y="204355"/>
                  <a:pt x="744682" y="266701"/>
                  <a:pt x="904009" y="290946"/>
                </a:cubicBezTo>
                <a:cubicBezTo>
                  <a:pt x="1063336" y="315192"/>
                  <a:pt x="1160318" y="308264"/>
                  <a:pt x="1257300" y="301337"/>
                </a:cubicBezTo>
              </a:path>
            </a:pathLst>
          </a:custGeom>
          <a:noFill/>
          <a:ln w="12700">
            <a:solidFill>
              <a:srgbClr val="FD8D6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2337B777-11CC-094D-BA76-710041ABB8E7}"/>
              </a:ext>
            </a:extLst>
          </p:cNvPr>
          <p:cNvSpPr/>
          <p:nvPr/>
        </p:nvSpPr>
        <p:spPr>
          <a:xfrm>
            <a:off x="7377545" y="3377045"/>
            <a:ext cx="135082" cy="51955"/>
          </a:xfrm>
          <a:custGeom>
            <a:avLst/>
            <a:gdLst>
              <a:gd name="connsiteX0" fmla="*/ 0 w 135082"/>
              <a:gd name="connsiteY0" fmla="*/ 0 h 51955"/>
              <a:gd name="connsiteX1" fmla="*/ 62346 w 135082"/>
              <a:gd name="connsiteY1" fmla="*/ 41564 h 51955"/>
              <a:gd name="connsiteX2" fmla="*/ 135082 w 135082"/>
              <a:gd name="connsiteY2" fmla="*/ 51955 h 51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5082" h="51955">
                <a:moveTo>
                  <a:pt x="0" y="0"/>
                </a:moveTo>
                <a:cubicBezTo>
                  <a:pt x="19916" y="16452"/>
                  <a:pt x="39832" y="32905"/>
                  <a:pt x="62346" y="41564"/>
                </a:cubicBezTo>
                <a:cubicBezTo>
                  <a:pt x="84860" y="50223"/>
                  <a:pt x="109971" y="51089"/>
                  <a:pt x="135082" y="51955"/>
                </a:cubicBezTo>
              </a:path>
            </a:pathLst>
          </a:custGeom>
          <a:noFill/>
          <a:ln w="12700">
            <a:solidFill>
              <a:srgbClr val="FD8D6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Freeform 41">
            <a:extLst>
              <a:ext uri="{FF2B5EF4-FFF2-40B4-BE49-F238E27FC236}">
                <a16:creationId xmlns:a16="http://schemas.microsoft.com/office/drawing/2014/main" id="{AAB2BDE2-E908-AA4C-908B-D39C650568AF}"/>
              </a:ext>
            </a:extLst>
          </p:cNvPr>
          <p:cNvSpPr/>
          <p:nvPr/>
        </p:nvSpPr>
        <p:spPr>
          <a:xfrm>
            <a:off x="7512627" y="3044535"/>
            <a:ext cx="1746243" cy="640371"/>
          </a:xfrm>
          <a:custGeom>
            <a:avLst/>
            <a:gdLst>
              <a:gd name="connsiteX0" fmla="*/ 0 w 789709"/>
              <a:gd name="connsiteY0" fmla="*/ 0 h 477982"/>
              <a:gd name="connsiteX1" fmla="*/ 228600 w 789709"/>
              <a:gd name="connsiteY1" fmla="*/ 301337 h 477982"/>
              <a:gd name="connsiteX2" fmla="*/ 789709 w 789709"/>
              <a:gd name="connsiteY2" fmla="*/ 477982 h 477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89709" h="477982">
                <a:moveTo>
                  <a:pt x="0" y="0"/>
                </a:moveTo>
                <a:cubicBezTo>
                  <a:pt x="48491" y="110836"/>
                  <a:pt x="96982" y="221673"/>
                  <a:pt x="228600" y="301337"/>
                </a:cubicBezTo>
                <a:cubicBezTo>
                  <a:pt x="360218" y="381001"/>
                  <a:pt x="585354" y="436418"/>
                  <a:pt x="789709" y="477982"/>
                </a:cubicBezTo>
              </a:path>
            </a:pathLst>
          </a:custGeom>
          <a:noFill/>
          <a:ln w="12700">
            <a:solidFill>
              <a:srgbClr val="FD8D6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829B6F9-3EB9-3F42-8C5F-885E08FBB812}"/>
              </a:ext>
            </a:extLst>
          </p:cNvPr>
          <p:cNvSpPr txBox="1"/>
          <p:nvPr/>
        </p:nvSpPr>
        <p:spPr>
          <a:xfrm>
            <a:off x="96690" y="5301208"/>
            <a:ext cx="859159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Each spike updates the neurons exponentially decaying trace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Neuron has a “presynaptic trace” (for strengthening connections when it is the presynaptic neurons) and a “post synaptic” trace for weakening connections when it is the postsynaptic neurons.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Strengthening due to pre-post alignment stronger than weakening due to post-pre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721458A3-F48B-5148-B08A-596442AE67E9}"/>
              </a:ext>
            </a:extLst>
          </p:cNvPr>
          <p:cNvGrpSpPr/>
          <p:nvPr/>
        </p:nvGrpSpPr>
        <p:grpSpPr>
          <a:xfrm>
            <a:off x="6923124" y="4088241"/>
            <a:ext cx="829060" cy="941608"/>
            <a:chOff x="4098582" y="4088125"/>
            <a:chExt cx="829060" cy="941608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2B1AC881-7E46-4F43-969F-F1D255DBE64A}"/>
                </a:ext>
              </a:extLst>
            </p:cNvPr>
            <p:cNvSpPr/>
            <p:nvPr/>
          </p:nvSpPr>
          <p:spPr>
            <a:xfrm>
              <a:off x="4711618" y="4180766"/>
              <a:ext cx="216024" cy="2160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2388FF36-3D0C-C94E-A1EB-1DC9DB85C58A}"/>
                </a:ext>
              </a:extLst>
            </p:cNvPr>
            <p:cNvSpPr/>
            <p:nvPr/>
          </p:nvSpPr>
          <p:spPr>
            <a:xfrm>
              <a:off x="4711618" y="4620964"/>
              <a:ext cx="216024" cy="216024"/>
            </a:xfrm>
            <a:prstGeom prst="ellipse">
              <a:avLst/>
            </a:prstGeom>
            <a:solidFill>
              <a:srgbClr val="FD8D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553DB98F-3515-874E-B553-F277B5E33647}"/>
                </a:ext>
              </a:extLst>
            </p:cNvPr>
            <p:cNvSpPr/>
            <p:nvPr/>
          </p:nvSpPr>
          <p:spPr>
            <a:xfrm>
              <a:off x="4098582" y="4396790"/>
              <a:ext cx="216024" cy="216024"/>
            </a:xfrm>
            <a:prstGeom prst="ellipse">
              <a:avLst/>
            </a:prstGeom>
            <a:solidFill>
              <a:srgbClr val="8DA0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FADC6CAA-92FB-7843-ADD8-C5BD2E821B6D}"/>
                </a:ext>
              </a:extLst>
            </p:cNvPr>
            <p:cNvCxnSpPr>
              <a:cxnSpLocks/>
              <a:stCxn id="57" idx="2"/>
              <a:endCxn id="59" idx="6"/>
            </p:cNvCxnSpPr>
            <p:nvPr/>
          </p:nvCxnSpPr>
          <p:spPr>
            <a:xfrm flipH="1">
              <a:off x="4314606" y="4288778"/>
              <a:ext cx="397012" cy="216024"/>
            </a:xfrm>
            <a:prstGeom prst="line">
              <a:avLst/>
            </a:prstGeom>
            <a:ln>
              <a:gradFill>
                <a:gsLst>
                  <a:gs pos="0">
                    <a:srgbClr val="66C3A4"/>
                  </a:gs>
                  <a:gs pos="100000">
                    <a:srgbClr val="8DA0CC"/>
                  </a:gs>
                </a:gsLst>
                <a:lin ang="5400000" scaled="1"/>
              </a:gra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4EA2CB3F-17BE-EF4A-ABB4-9E3668133EAC}"/>
                </a:ext>
              </a:extLst>
            </p:cNvPr>
            <p:cNvCxnSpPr>
              <a:cxnSpLocks/>
              <a:stCxn id="58" idx="2"/>
              <a:endCxn id="59" idx="6"/>
            </p:cNvCxnSpPr>
            <p:nvPr/>
          </p:nvCxnSpPr>
          <p:spPr>
            <a:xfrm flipH="1" flipV="1">
              <a:off x="4314606" y="4504802"/>
              <a:ext cx="397012" cy="224174"/>
            </a:xfrm>
            <a:prstGeom prst="line">
              <a:avLst/>
            </a:prstGeom>
            <a:ln>
              <a:gradFill>
                <a:gsLst>
                  <a:gs pos="0">
                    <a:srgbClr val="FD8D62"/>
                  </a:gs>
                  <a:gs pos="100000">
                    <a:srgbClr val="8DA0CC"/>
                  </a:gs>
                </a:gsLst>
                <a:lin ang="5400000" scaled="1"/>
              </a:gra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097ABA4B-D57E-EA49-A351-F36F269AEC92}"/>
                </a:ext>
              </a:extLst>
            </p:cNvPr>
            <p:cNvSpPr txBox="1"/>
            <p:nvPr/>
          </p:nvSpPr>
          <p:spPr>
            <a:xfrm rot="19855352">
              <a:off x="4191203" y="4088125"/>
              <a:ext cx="65460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GB" sz="1200" dirty="0">
                  <a:solidFill>
                    <a:schemeClr val="bg1">
                      <a:lumMod val="60000"/>
                      <a:lumOff val="40000"/>
                    </a:schemeClr>
                  </a:solidFill>
                </a:rPr>
                <a:t>weaken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058F04C4-C675-CA4B-8F64-1D11E8FB0DA1}"/>
                </a:ext>
              </a:extLst>
            </p:cNvPr>
            <p:cNvSpPr txBox="1"/>
            <p:nvPr/>
          </p:nvSpPr>
          <p:spPr>
            <a:xfrm rot="1764209">
              <a:off x="4146093" y="4568068"/>
              <a:ext cx="65460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GB" sz="1200" dirty="0">
                  <a:solidFill>
                    <a:schemeClr val="bg1">
                      <a:lumMod val="60000"/>
                      <a:lumOff val="40000"/>
                    </a:schemeClr>
                  </a:solidFill>
                </a:rPr>
                <a:t>weaken</a:t>
              </a:r>
            </a:p>
            <a:p>
              <a:pPr algn="l"/>
              <a:r>
                <a:rPr lang="en-GB" sz="1200" dirty="0">
                  <a:solidFill>
                    <a:schemeClr val="bg1">
                      <a:lumMod val="60000"/>
                      <a:lumOff val="40000"/>
                    </a:schemeClr>
                  </a:solidFill>
                </a:rPr>
                <a:t> a lot </a:t>
              </a:r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93083CAB-8B10-7D44-92E6-5D4CE7389EA5}"/>
              </a:ext>
            </a:extLst>
          </p:cNvPr>
          <p:cNvGrpSpPr/>
          <p:nvPr/>
        </p:nvGrpSpPr>
        <p:grpSpPr>
          <a:xfrm>
            <a:off x="5511769" y="4098624"/>
            <a:ext cx="872263" cy="1044911"/>
            <a:chOff x="2495600" y="4103872"/>
            <a:chExt cx="872263" cy="1044911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378E25E1-268B-BD4A-903D-744BFC6812A8}"/>
                </a:ext>
              </a:extLst>
            </p:cNvPr>
            <p:cNvSpPr/>
            <p:nvPr/>
          </p:nvSpPr>
          <p:spPr>
            <a:xfrm>
              <a:off x="2495600" y="4221088"/>
              <a:ext cx="216024" cy="2160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2145AD2C-71FB-AC44-B4CF-9D3B59E05E9B}"/>
                </a:ext>
              </a:extLst>
            </p:cNvPr>
            <p:cNvSpPr/>
            <p:nvPr/>
          </p:nvSpPr>
          <p:spPr>
            <a:xfrm>
              <a:off x="2495600" y="4661286"/>
              <a:ext cx="216024" cy="216024"/>
            </a:xfrm>
            <a:prstGeom prst="ellipse">
              <a:avLst/>
            </a:prstGeom>
            <a:solidFill>
              <a:srgbClr val="FD8D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C15DD937-EB61-4743-B3D9-33C285D27BF2}"/>
                </a:ext>
              </a:extLst>
            </p:cNvPr>
            <p:cNvSpPr/>
            <p:nvPr/>
          </p:nvSpPr>
          <p:spPr>
            <a:xfrm>
              <a:off x="3087894" y="4437112"/>
              <a:ext cx="216024" cy="216024"/>
            </a:xfrm>
            <a:prstGeom prst="ellipse">
              <a:avLst/>
            </a:prstGeom>
            <a:solidFill>
              <a:srgbClr val="8DA0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CF35F171-0BA6-9942-A884-09A72F57A902}"/>
                </a:ext>
              </a:extLst>
            </p:cNvPr>
            <p:cNvCxnSpPr>
              <a:cxnSpLocks/>
              <a:stCxn id="48" idx="6"/>
              <a:endCxn id="50" idx="2"/>
            </p:cNvCxnSpPr>
            <p:nvPr/>
          </p:nvCxnSpPr>
          <p:spPr>
            <a:xfrm>
              <a:off x="2711624" y="4329100"/>
              <a:ext cx="376270" cy="216024"/>
            </a:xfrm>
            <a:prstGeom prst="line">
              <a:avLst/>
            </a:prstGeom>
            <a:ln>
              <a:gradFill>
                <a:gsLst>
                  <a:gs pos="0">
                    <a:srgbClr val="66C3A4"/>
                  </a:gs>
                  <a:gs pos="100000">
                    <a:srgbClr val="8DA0CC"/>
                  </a:gs>
                </a:gsLst>
                <a:lin ang="5400000" scaled="1"/>
              </a:gra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CA303E08-11CC-044B-B260-54652DD872EF}"/>
                </a:ext>
              </a:extLst>
            </p:cNvPr>
            <p:cNvCxnSpPr>
              <a:cxnSpLocks/>
              <a:stCxn id="49" idx="6"/>
              <a:endCxn id="50" idx="2"/>
            </p:cNvCxnSpPr>
            <p:nvPr/>
          </p:nvCxnSpPr>
          <p:spPr>
            <a:xfrm flipV="1">
              <a:off x="2711624" y="4545124"/>
              <a:ext cx="376270" cy="224174"/>
            </a:xfrm>
            <a:prstGeom prst="line">
              <a:avLst/>
            </a:prstGeom>
            <a:ln>
              <a:gradFill>
                <a:gsLst>
                  <a:gs pos="0">
                    <a:srgbClr val="FD8D62"/>
                  </a:gs>
                  <a:gs pos="100000">
                    <a:srgbClr val="8DA0CC"/>
                  </a:gs>
                </a:gsLst>
                <a:lin ang="5400000" scaled="1"/>
              </a:gra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0DAB8EF1-13D5-4F4D-B471-01EA918F7C4B}"/>
                </a:ext>
              </a:extLst>
            </p:cNvPr>
            <p:cNvSpPr txBox="1"/>
            <p:nvPr/>
          </p:nvSpPr>
          <p:spPr>
            <a:xfrm rot="1726184">
              <a:off x="2512177" y="4103872"/>
              <a:ext cx="81144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GB" sz="1200" dirty="0">
                  <a:solidFill>
                    <a:schemeClr val="bg1">
                      <a:lumMod val="60000"/>
                      <a:lumOff val="40000"/>
                    </a:schemeClr>
                  </a:solidFill>
                </a:rPr>
                <a:t>strengthen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A1EB881E-EC05-4A46-A258-F0291E3EA98D}"/>
                </a:ext>
              </a:extLst>
            </p:cNvPr>
            <p:cNvSpPr txBox="1"/>
            <p:nvPr/>
          </p:nvSpPr>
          <p:spPr>
            <a:xfrm rot="19709629">
              <a:off x="2556422" y="4687118"/>
              <a:ext cx="81144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GB" sz="1200" dirty="0">
                  <a:solidFill>
                    <a:schemeClr val="bg1">
                      <a:lumMod val="60000"/>
                      <a:lumOff val="40000"/>
                    </a:schemeClr>
                  </a:solidFill>
                </a:rPr>
                <a:t>strengthen</a:t>
              </a:r>
            </a:p>
            <a:p>
              <a:pPr algn="l"/>
              <a:r>
                <a:rPr lang="en-GB" sz="1200" dirty="0">
                  <a:solidFill>
                    <a:schemeClr val="bg1">
                      <a:lumMod val="60000"/>
                      <a:lumOff val="40000"/>
                    </a:schemeClr>
                  </a:solidFill>
                </a:rPr>
                <a:t> a lot </a:t>
              </a:r>
            </a:p>
          </p:txBody>
        </p:sp>
      </p:grpSp>
      <p:sp>
        <p:nvSpPr>
          <p:cNvPr id="76" name="Rectangle 75">
            <a:extLst>
              <a:ext uri="{FF2B5EF4-FFF2-40B4-BE49-F238E27FC236}">
                <a16:creationId xmlns:a16="http://schemas.microsoft.com/office/drawing/2014/main" id="{E8D02A92-23A4-974F-A705-548268374CFE}"/>
              </a:ext>
            </a:extLst>
          </p:cNvPr>
          <p:cNvSpPr/>
          <p:nvPr/>
        </p:nvSpPr>
        <p:spPr>
          <a:xfrm>
            <a:off x="6444854" y="1628800"/>
            <a:ext cx="134366" cy="2787083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FE946C3F-E452-F44D-9C6D-9729B9563467}"/>
              </a:ext>
            </a:extLst>
          </p:cNvPr>
          <p:cNvCxnSpPr/>
          <p:nvPr/>
        </p:nvCxnSpPr>
        <p:spPr>
          <a:xfrm>
            <a:off x="4511824" y="2276872"/>
            <a:ext cx="60558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03ED2CB9-A782-264F-B6FB-9220688B7E06}"/>
              </a:ext>
            </a:extLst>
          </p:cNvPr>
          <p:cNvSpPr txBox="1"/>
          <p:nvPr/>
        </p:nvSpPr>
        <p:spPr>
          <a:xfrm>
            <a:off x="4566885" y="2229023"/>
            <a:ext cx="5084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200" dirty="0">
                <a:solidFill>
                  <a:schemeClr val="bg1">
                    <a:lumMod val="75000"/>
                  </a:schemeClr>
                </a:solidFill>
              </a:rPr>
              <a:t>10ms</a:t>
            </a:r>
            <a:endParaRPr lang="en-GB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82" name="Picture 81">
            <a:extLst>
              <a:ext uri="{FF2B5EF4-FFF2-40B4-BE49-F238E27FC236}">
                <a16:creationId xmlns:a16="http://schemas.microsoft.com/office/drawing/2014/main" id="{5C470A16-AC6E-E64E-BF43-8C00711F00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8286" y="4219384"/>
            <a:ext cx="2880321" cy="2453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697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3F1B6-835A-2841-A3D1-C6DD07A87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336" y="654749"/>
            <a:ext cx="12210015" cy="686019"/>
          </a:xfrm>
        </p:spPr>
        <p:txBody>
          <a:bodyPr/>
          <a:lstStyle/>
          <a:p>
            <a:r>
              <a:rPr lang="en-GB" dirty="0"/>
              <a:t>Online-STDP 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829B6F9-3EB9-3F42-8C5F-885E08FBB812}"/>
              </a:ext>
            </a:extLst>
          </p:cNvPr>
          <p:cNvSpPr txBox="1"/>
          <p:nvPr/>
        </p:nvSpPr>
        <p:spPr>
          <a:xfrm>
            <a:off x="119336" y="1340768"/>
            <a:ext cx="8591597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Arrange spikes in time order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For every spike, </a:t>
            </a:r>
            <a:r>
              <a:rPr lang="en-GB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i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:</a:t>
            </a:r>
          </a:p>
          <a:p>
            <a:pPr algn="l"/>
            <a:endParaRPr lang="en-GB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Get spike neuron identity,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Get spike time,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Update traces. Exponential decay + delta </a:t>
            </a:r>
            <a:r>
              <a:rPr lang="en-GB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iff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neuron is the one spiking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Pre-to-post updates: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Post-to-pre updates:</a:t>
            </a:r>
            <a:b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</a:br>
            <a:endParaRPr lang="en-GB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2FAB6F-BC8D-F142-8343-A36E266D32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9736" y="2195573"/>
            <a:ext cx="216024" cy="1533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74039DC-EA54-0544-8E42-C758EB5DAA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1744" y="2794865"/>
            <a:ext cx="153307" cy="20208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1AA2156-9E60-D646-8E97-3CBFF6E68C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7505" y="2932184"/>
            <a:ext cx="4233600" cy="3528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164BA28-61D4-E744-BA98-D8ECB596E6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80176" y="3227706"/>
            <a:ext cx="4237360" cy="34531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F0FE703-0F83-314A-87C3-E69E045511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92198" y="4149080"/>
            <a:ext cx="3788916" cy="26403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E2F7EAA-1CF3-154E-BC65-385AF98343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72896" y="3861048"/>
            <a:ext cx="3787200" cy="25617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424979B4-A7A6-6B41-B00B-17F316D2681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35843" y="3846274"/>
            <a:ext cx="2787789" cy="22349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7615B6D-B48E-AC46-86F7-043EC645C44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35843" y="4154221"/>
            <a:ext cx="2015998" cy="251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4765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3F1B6-835A-2841-A3D1-C6DD07A87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336" y="654749"/>
            <a:ext cx="12210015" cy="686019"/>
          </a:xfrm>
        </p:spPr>
        <p:txBody>
          <a:bodyPr/>
          <a:lstStyle/>
          <a:p>
            <a:r>
              <a:rPr lang="en-GB" dirty="0"/>
              <a:t>Experiment 1: Closed loop (10 min)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7A284CD-EEA6-6F40-B800-49528BBECF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6160" y="2436912"/>
            <a:ext cx="4421088" cy="442108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CA21434-D436-5E45-8075-3CB0F00AC3F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-6051780" y="1075730"/>
            <a:ext cx="24295559" cy="1209153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3F850336-3736-9944-A3BB-6864C654972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07367" y="2564903"/>
            <a:ext cx="4248474" cy="4248474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4BD49941-D8F0-0948-BFF2-72F1E8FB31CB}"/>
              </a:ext>
            </a:extLst>
          </p:cNvPr>
          <p:cNvSpPr txBox="1"/>
          <p:nvPr/>
        </p:nvSpPr>
        <p:spPr>
          <a:xfrm>
            <a:off x="716343" y="2780928"/>
            <a:ext cx="2571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SR M-matrix (TD learning)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545BC07-82D0-6F43-863E-2099CA1D0397}"/>
              </a:ext>
            </a:extLst>
          </p:cNvPr>
          <p:cNvSpPr txBox="1"/>
          <p:nvPr/>
        </p:nvSpPr>
        <p:spPr>
          <a:xfrm>
            <a:off x="7968208" y="2708920"/>
            <a:ext cx="2041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STDP weight matrix </a:t>
            </a:r>
          </a:p>
        </p:txBody>
      </p:sp>
    </p:spTree>
    <p:extLst>
      <p:ext uri="{BB962C8B-B14F-4D97-AF65-F5344CB8AC3E}">
        <p14:creationId xmlns:p14="http://schemas.microsoft.com/office/powerpoint/2010/main" val="15533519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3F1B6-835A-2841-A3D1-C6DD07A87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336" y="654749"/>
            <a:ext cx="12210015" cy="686019"/>
          </a:xfrm>
        </p:spPr>
        <p:txBody>
          <a:bodyPr/>
          <a:lstStyle/>
          <a:p>
            <a:r>
              <a:rPr lang="en-GB" dirty="0"/>
              <a:t>Experiment 2: Open loop, asymmetry (10 min)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7A284CD-EEA6-6F40-B800-49528BBECF7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536160" y="2436912"/>
            <a:ext cx="4421088" cy="442108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CA21434-D436-5E45-8075-3CB0F00AC3F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-6051770" y="1075730"/>
            <a:ext cx="24295539" cy="1209153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3F850336-3736-9944-A3BB-6864C654972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07367" y="2564903"/>
            <a:ext cx="4248474" cy="4248474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4BD49941-D8F0-0948-BFF2-72F1E8FB31CB}"/>
              </a:ext>
            </a:extLst>
          </p:cNvPr>
          <p:cNvSpPr txBox="1"/>
          <p:nvPr/>
        </p:nvSpPr>
        <p:spPr>
          <a:xfrm>
            <a:off x="716343" y="2780928"/>
            <a:ext cx="2571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SR M-matrix (TD learning)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545BC07-82D0-6F43-863E-2099CA1D0397}"/>
              </a:ext>
            </a:extLst>
          </p:cNvPr>
          <p:cNvSpPr txBox="1"/>
          <p:nvPr/>
        </p:nvSpPr>
        <p:spPr>
          <a:xfrm>
            <a:off x="7968208" y="2708920"/>
            <a:ext cx="2041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STDP weight matrix </a:t>
            </a:r>
          </a:p>
        </p:txBody>
      </p:sp>
    </p:spTree>
    <p:extLst>
      <p:ext uri="{BB962C8B-B14F-4D97-AF65-F5344CB8AC3E}">
        <p14:creationId xmlns:p14="http://schemas.microsoft.com/office/powerpoint/2010/main" val="11580327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3F1B6-835A-2841-A3D1-C6DD07A87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336" y="654749"/>
            <a:ext cx="12210015" cy="686019"/>
          </a:xfrm>
        </p:spPr>
        <p:txBody>
          <a:bodyPr/>
          <a:lstStyle/>
          <a:p>
            <a:r>
              <a:rPr lang="en-GB" dirty="0"/>
              <a:t>Experiment 1: Open room (60 min)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7A284CD-EEA6-6F40-B800-49528BBECF7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920572" y="2700000"/>
            <a:ext cx="4068000" cy="40680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CA21434-D436-5E45-8075-3CB0F00AC3F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535019" y="1268760"/>
            <a:ext cx="2041136" cy="204113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3F850336-3736-9944-A3BB-6864C654972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82187" y="2609763"/>
            <a:ext cx="4248474" cy="4248474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4BD49941-D8F0-0948-BFF2-72F1E8FB31CB}"/>
              </a:ext>
            </a:extLst>
          </p:cNvPr>
          <p:cNvSpPr txBox="1"/>
          <p:nvPr/>
        </p:nvSpPr>
        <p:spPr>
          <a:xfrm>
            <a:off x="716343" y="2780928"/>
            <a:ext cx="2571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SR M-matrix (TD learning)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545BC07-82D0-6F43-863E-2099CA1D0397}"/>
              </a:ext>
            </a:extLst>
          </p:cNvPr>
          <p:cNvSpPr txBox="1"/>
          <p:nvPr/>
        </p:nvSpPr>
        <p:spPr>
          <a:xfrm>
            <a:off x="7968208" y="2708920"/>
            <a:ext cx="2041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STDP weight matrix 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9FF3DC4-8354-E345-B45E-85A991FF4A72}"/>
              </a:ext>
            </a:extLst>
          </p:cNvPr>
          <p:cNvCxnSpPr/>
          <p:nvPr/>
        </p:nvCxnSpPr>
        <p:spPr>
          <a:xfrm flipV="1">
            <a:off x="3143672" y="5733256"/>
            <a:ext cx="56000" cy="307849"/>
          </a:xfrm>
          <a:prstGeom prst="line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DDD65EE-4A5C-D54F-AFAB-E300FEA14358}"/>
              </a:ext>
            </a:extLst>
          </p:cNvPr>
          <p:cNvCxnSpPr/>
          <p:nvPr/>
        </p:nvCxnSpPr>
        <p:spPr>
          <a:xfrm flipV="1">
            <a:off x="9568392" y="5733256"/>
            <a:ext cx="56000" cy="307849"/>
          </a:xfrm>
          <a:prstGeom prst="line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9D7D0072-C803-DB4F-A140-A2413E94B0CD}"/>
              </a:ext>
            </a:extLst>
          </p:cNvPr>
          <p:cNvGrpSpPr/>
          <p:nvPr/>
        </p:nvGrpSpPr>
        <p:grpSpPr>
          <a:xfrm>
            <a:off x="2567608" y="5257640"/>
            <a:ext cx="6480720" cy="331600"/>
            <a:chOff x="1703512" y="4249528"/>
            <a:chExt cx="6480720" cy="331600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27F69DBD-AA8E-794A-B90D-F5F6E739F24B}"/>
                </a:ext>
              </a:extLst>
            </p:cNvPr>
            <p:cNvCxnSpPr/>
            <p:nvPr/>
          </p:nvCxnSpPr>
          <p:spPr>
            <a:xfrm flipV="1">
              <a:off x="1703512" y="4273279"/>
              <a:ext cx="56000" cy="307849"/>
            </a:xfrm>
            <a:prstGeom prst="line">
              <a:avLst/>
            </a:prstGeom>
            <a:ln w="254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0EA6B887-DE34-0A40-8A72-D69DA7C42A46}"/>
                </a:ext>
              </a:extLst>
            </p:cNvPr>
            <p:cNvCxnSpPr/>
            <p:nvPr/>
          </p:nvCxnSpPr>
          <p:spPr>
            <a:xfrm flipV="1">
              <a:off x="8128232" y="4249528"/>
              <a:ext cx="56000" cy="307849"/>
            </a:xfrm>
            <a:prstGeom prst="line">
              <a:avLst/>
            </a:prstGeom>
            <a:ln w="254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0B376AA-0C16-FB49-862A-1F86E8DFF87F}"/>
              </a:ext>
            </a:extLst>
          </p:cNvPr>
          <p:cNvCxnSpPr/>
          <p:nvPr/>
        </p:nvCxnSpPr>
        <p:spPr>
          <a:xfrm flipV="1">
            <a:off x="767408" y="3429000"/>
            <a:ext cx="56000" cy="307849"/>
          </a:xfrm>
          <a:prstGeom prst="line">
            <a:avLst/>
          </a:prstGeom>
          <a:ln w="254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1241A42-C37A-9548-9F59-EF082C09F35D}"/>
              </a:ext>
            </a:extLst>
          </p:cNvPr>
          <p:cNvCxnSpPr/>
          <p:nvPr/>
        </p:nvCxnSpPr>
        <p:spPr>
          <a:xfrm flipV="1">
            <a:off x="7192128" y="3429000"/>
            <a:ext cx="56000" cy="307849"/>
          </a:xfrm>
          <a:prstGeom prst="line">
            <a:avLst/>
          </a:prstGeom>
          <a:ln w="254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D7432CF7-B903-8342-A04A-8792BE5A34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87880" y="1484784"/>
            <a:ext cx="1828800" cy="18288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4D67D34-EBD8-1A47-BEF7-BAABE0F634BB}"/>
              </a:ext>
            </a:extLst>
          </p:cNvPr>
          <p:cNvSpPr txBox="1"/>
          <p:nvPr/>
        </p:nvSpPr>
        <p:spPr>
          <a:xfrm>
            <a:off x="9984432" y="1124744"/>
            <a:ext cx="24155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This is with equal </a:t>
            </a:r>
          </a:p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amounts of LTD and LTP </a:t>
            </a:r>
          </a:p>
        </p:txBody>
      </p:sp>
    </p:spTree>
    <p:extLst>
      <p:ext uri="{BB962C8B-B14F-4D97-AF65-F5344CB8AC3E}">
        <p14:creationId xmlns:p14="http://schemas.microsoft.com/office/powerpoint/2010/main" val="266905941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E2EE1E-899A-574F-8670-40A42B2C89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Confusion about transposed SR matrix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F80960-761F-1B48-AEB7-98FDB13B77A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19334" y="797657"/>
            <a:ext cx="4248474" cy="424847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DBF00E4-4EB7-1B49-A86C-E5896708D60A}"/>
              </a:ext>
            </a:extLst>
          </p:cNvPr>
          <p:cNvSpPr txBox="1"/>
          <p:nvPr/>
        </p:nvSpPr>
        <p:spPr>
          <a:xfrm>
            <a:off x="4965701" y="1663700"/>
            <a:ext cx="703495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i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As normally defined 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M(</a:t>
            </a:r>
            <a:r>
              <a:rPr lang="en-GB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s</a:t>
            </a:r>
            <a:r>
              <a:rPr lang="en-GB" baseline="-25000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i</a:t>
            </a:r>
            <a:r>
              <a:rPr lang="en-GB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,s</a:t>
            </a:r>
            <a:r>
              <a:rPr lang="en-GB" baseline="-25000" dirty="0" err="1">
                <a:solidFill>
                  <a:schemeClr val="bg1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rPr>
              <a:t>j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) = expected future occupancy of state </a:t>
            </a:r>
            <a:r>
              <a:rPr lang="en-GB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s</a:t>
            </a:r>
            <a:r>
              <a:rPr lang="en-GB" baseline="-25000" dirty="0" err="1">
                <a:solidFill>
                  <a:schemeClr val="bg1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rPr>
              <a:t>j</a:t>
            </a:r>
            <a:r>
              <a:rPr lang="en-GB" baseline="-250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given you start in </a:t>
            </a:r>
            <a:r>
              <a:rPr lang="en-GB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s</a:t>
            </a:r>
            <a:r>
              <a:rPr lang="en-GB" baseline="-25000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i</a:t>
            </a:r>
            <a:endParaRPr lang="en-GB" baseline="-25000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algn="l"/>
            <a:endParaRPr lang="en-GB" baseline="-25000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So if </a:t>
            </a:r>
            <a:r>
              <a:rPr lang="en-GB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s</a:t>
            </a:r>
            <a:r>
              <a:rPr lang="en-GB" baseline="-25000" dirty="0" err="1">
                <a:solidFill>
                  <a:schemeClr val="bg1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rPr>
              <a:t>j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is ahead of </a:t>
            </a:r>
            <a:r>
              <a:rPr lang="en-GB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s</a:t>
            </a:r>
            <a:r>
              <a:rPr lang="en-GB" baseline="-25000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i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in the trajectory, M(</a:t>
            </a:r>
            <a:r>
              <a:rPr lang="en-GB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s</a:t>
            </a:r>
            <a:r>
              <a:rPr lang="en-GB" baseline="-25000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i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, </a:t>
            </a:r>
            <a:r>
              <a:rPr lang="en-GB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s</a:t>
            </a:r>
            <a:r>
              <a:rPr lang="en-GB" baseline="-25000" dirty="0" err="1">
                <a:solidFill>
                  <a:schemeClr val="bg1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rPr>
              <a:t>j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) should be high. Therefore (as the rat is moving right and place cells arranged left to right) we should expect M to look like this:</a:t>
            </a:r>
          </a:p>
          <a:p>
            <a:pPr algn="l"/>
            <a:endParaRPr lang="en-GB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algn="l"/>
            <a:endParaRPr lang="en-GB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In line with other results: </a:t>
            </a:r>
          </a:p>
          <a:p>
            <a:pPr algn="l"/>
            <a:endParaRPr lang="en-GB" baseline="-25000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algn="l"/>
            <a:endParaRPr lang="en-GB" baseline="-25000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algn="l"/>
            <a:endParaRPr lang="en-GB" baseline="-25000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AE31D1C-728D-1041-B2D0-A124B97692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5986"/>
          <a:stretch/>
        </p:blipFill>
        <p:spPr>
          <a:xfrm flipH="1" flipV="1">
            <a:off x="7608168" y="2852936"/>
            <a:ext cx="772170" cy="10432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3E950F0-28D0-B944-A08D-541CD1AE28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5601" y="3760866"/>
            <a:ext cx="2246783" cy="69454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E5D1C0D-B2EA-C647-8F56-51ACC1BE84B2}"/>
              </a:ext>
            </a:extLst>
          </p:cNvPr>
          <p:cNvSpPr txBox="1"/>
          <p:nvPr/>
        </p:nvSpPr>
        <p:spPr>
          <a:xfrm>
            <a:off x="407368" y="4676799"/>
            <a:ext cx="11449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The reason it doesn’t (and is in fact flipped) is that </a:t>
            </a:r>
            <a:r>
              <a:rPr lang="en-GB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M</a:t>
            </a:r>
            <a:r>
              <a:rPr lang="en-GB" baseline="-25000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ij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(</a:t>
            </a:r>
            <a:r>
              <a:rPr lang="en-GB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whats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plotted) is not the logical </a:t>
            </a:r>
            <a:r>
              <a:rPr lang="en-GB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analog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to M(</a:t>
            </a:r>
            <a:r>
              <a:rPr lang="en-GB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s</a:t>
            </a:r>
            <a:r>
              <a:rPr lang="en-GB" baseline="-25000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i</a:t>
            </a:r>
            <a:r>
              <a:rPr lang="en-GB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,s</a:t>
            </a:r>
            <a:r>
              <a:rPr lang="en-GB" baseline="-25000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j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). </a:t>
            </a:r>
            <a:endParaRPr lang="en-GB" baseline="-25000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41A3FCF-3BEA-6240-A7E4-842B1DC342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5974" y="5510786"/>
            <a:ext cx="3467100" cy="4826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A47C9CC-C5EF-CB46-B39A-7E7FF8D801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9456" y="5510786"/>
            <a:ext cx="3073400" cy="48260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CDBFBA5-7D09-4D4E-BC56-4EAC84A91DD8}"/>
              </a:ext>
            </a:extLst>
          </p:cNvPr>
          <p:cNvCxnSpPr/>
          <p:nvPr/>
        </p:nvCxnSpPr>
        <p:spPr>
          <a:xfrm flipV="1">
            <a:off x="1415480" y="5267519"/>
            <a:ext cx="2376264" cy="1003854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reeform 13">
            <a:extLst>
              <a:ext uri="{FF2B5EF4-FFF2-40B4-BE49-F238E27FC236}">
                <a16:creationId xmlns:a16="http://schemas.microsoft.com/office/drawing/2014/main" id="{6E8C4CF6-E046-B642-953D-1D34529065DA}"/>
              </a:ext>
            </a:extLst>
          </p:cNvPr>
          <p:cNvSpPr/>
          <p:nvPr/>
        </p:nvSpPr>
        <p:spPr>
          <a:xfrm>
            <a:off x="7911709" y="5993386"/>
            <a:ext cx="2000715" cy="464655"/>
          </a:xfrm>
          <a:custGeom>
            <a:avLst/>
            <a:gdLst>
              <a:gd name="connsiteX0" fmla="*/ 53415 w 3000385"/>
              <a:gd name="connsiteY0" fmla="*/ 0 h 714522"/>
              <a:gd name="connsiteX1" fmla="*/ 351995 w 3000385"/>
              <a:gd name="connsiteY1" fmla="*/ 615821 h 714522"/>
              <a:gd name="connsiteX2" fmla="*/ 2703309 w 3000385"/>
              <a:gd name="connsiteY2" fmla="*/ 653143 h 714522"/>
              <a:gd name="connsiteX3" fmla="*/ 2889921 w 3000385"/>
              <a:gd name="connsiteY3" fmla="*/ 18662 h 714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0385" h="714522">
                <a:moveTo>
                  <a:pt x="53415" y="0"/>
                </a:moveTo>
                <a:cubicBezTo>
                  <a:pt x="-18120" y="253482"/>
                  <a:pt x="-89654" y="506964"/>
                  <a:pt x="351995" y="615821"/>
                </a:cubicBezTo>
                <a:cubicBezTo>
                  <a:pt x="793644" y="724678"/>
                  <a:pt x="2280321" y="752669"/>
                  <a:pt x="2703309" y="653143"/>
                </a:cubicBezTo>
                <a:cubicBezTo>
                  <a:pt x="3126297" y="553617"/>
                  <a:pt x="3008109" y="286139"/>
                  <a:pt x="2889921" y="18662"/>
                </a:cubicBezTo>
              </a:path>
            </a:pathLst>
          </a:custGeom>
          <a:noFill/>
          <a:ln>
            <a:solidFill>
              <a:srgbClr val="66C3A4"/>
            </a:solidFill>
            <a:headEnd type="triangl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E156F021-47AB-DE4B-9891-CCCF267653A8}"/>
              </a:ext>
            </a:extLst>
          </p:cNvPr>
          <p:cNvSpPr/>
          <p:nvPr/>
        </p:nvSpPr>
        <p:spPr>
          <a:xfrm>
            <a:off x="7464152" y="6021288"/>
            <a:ext cx="3000385" cy="714522"/>
          </a:xfrm>
          <a:custGeom>
            <a:avLst/>
            <a:gdLst>
              <a:gd name="connsiteX0" fmla="*/ 53415 w 3000385"/>
              <a:gd name="connsiteY0" fmla="*/ 0 h 714522"/>
              <a:gd name="connsiteX1" fmla="*/ 351995 w 3000385"/>
              <a:gd name="connsiteY1" fmla="*/ 615821 h 714522"/>
              <a:gd name="connsiteX2" fmla="*/ 2703309 w 3000385"/>
              <a:gd name="connsiteY2" fmla="*/ 653143 h 714522"/>
              <a:gd name="connsiteX3" fmla="*/ 2889921 w 3000385"/>
              <a:gd name="connsiteY3" fmla="*/ 18662 h 714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0385" h="714522">
                <a:moveTo>
                  <a:pt x="53415" y="0"/>
                </a:moveTo>
                <a:cubicBezTo>
                  <a:pt x="-18120" y="253482"/>
                  <a:pt x="-89654" y="506964"/>
                  <a:pt x="351995" y="615821"/>
                </a:cubicBezTo>
                <a:cubicBezTo>
                  <a:pt x="793644" y="724678"/>
                  <a:pt x="2280321" y="752669"/>
                  <a:pt x="2703309" y="653143"/>
                </a:cubicBezTo>
                <a:cubicBezTo>
                  <a:pt x="3126297" y="553617"/>
                  <a:pt x="3008109" y="286139"/>
                  <a:pt x="2889921" y="18662"/>
                </a:cubicBezTo>
              </a:path>
            </a:pathLst>
          </a:custGeom>
          <a:noFill/>
          <a:ln>
            <a:solidFill>
              <a:srgbClr val="66C3A4"/>
            </a:solidFill>
            <a:headEnd type="triangl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8A8A133-CCB8-FD4C-B915-764AEDDC6435}"/>
              </a:ext>
            </a:extLst>
          </p:cNvPr>
          <p:cNvSpPr txBox="1"/>
          <p:nvPr/>
        </p:nvSpPr>
        <p:spPr>
          <a:xfrm>
            <a:off x="10479210" y="6086707"/>
            <a:ext cx="1630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Down 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  <a:sym typeface="Wingdings" pitchFamily="2" charset="2"/>
              </a:rPr>
              <a:t> Across</a:t>
            </a:r>
            <a:endParaRPr lang="en-GB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6833C34-CC2F-DB40-BBED-FE0369515F11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-1248816" y="1027390"/>
            <a:ext cx="16234479" cy="807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5107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C1C5BFF-26CF-914D-A9B5-837651845882}"/>
              </a:ext>
            </a:extLst>
          </p:cNvPr>
          <p:cNvSpPr txBox="1"/>
          <p:nvPr/>
        </p:nvSpPr>
        <p:spPr>
          <a:xfrm>
            <a:off x="-9007" y="809417"/>
            <a:ext cx="12369704" cy="707886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>
                    <a:lumMod val="75000"/>
                  </a:schemeClr>
                </a:solidFill>
                <a:latin typeface="Tw Cen MT" panose="020B0602020104020603" pitchFamily="34" charset="77"/>
              </a:rPr>
              <a:t>Two rooms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2789A5-652D-3645-BF2F-28B620F76CA5}"/>
              </a:ext>
            </a:extLst>
          </p:cNvPr>
          <p:cNvSpPr txBox="1"/>
          <p:nvPr/>
        </p:nvSpPr>
        <p:spPr>
          <a:xfrm>
            <a:off x="9120336" y="34290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endParaRPr lang="en-US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764D9F4-47C6-944A-9608-DB2ED1F1E5BA}"/>
              </a:ext>
            </a:extLst>
          </p:cNvPr>
          <p:cNvGrpSpPr/>
          <p:nvPr/>
        </p:nvGrpSpPr>
        <p:grpSpPr>
          <a:xfrm>
            <a:off x="119336" y="1574850"/>
            <a:ext cx="5472608" cy="5094509"/>
            <a:chOff x="119336" y="1574850"/>
            <a:chExt cx="5472608" cy="5094509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6566B08E-11C8-594D-87FD-9F1B9A023CAE}"/>
                </a:ext>
              </a:extLst>
            </p:cNvPr>
            <p:cNvGrpSpPr/>
            <p:nvPr/>
          </p:nvGrpSpPr>
          <p:grpSpPr>
            <a:xfrm>
              <a:off x="119336" y="1574850"/>
              <a:ext cx="3384375" cy="5094509"/>
              <a:chOff x="623392" y="2348880"/>
              <a:chExt cx="1828800" cy="2808312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7C8DE41C-43E1-4D4E-A4AF-B98254F8846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t="27562" b="25188"/>
              <a:stretch/>
            </p:blipFill>
            <p:spPr>
              <a:xfrm>
                <a:off x="623392" y="4293096"/>
                <a:ext cx="1828800" cy="864096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B31DA5DC-1761-AD49-9622-E11FFA18269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23233" b="21643"/>
              <a:stretch/>
            </p:blipFill>
            <p:spPr>
              <a:xfrm>
                <a:off x="623392" y="2348880"/>
                <a:ext cx="1828800" cy="1008112"/>
              </a:xfrm>
              <a:prstGeom prst="rect">
                <a:avLst/>
              </a:prstGeom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85F8CEE0-FA75-6948-920A-70B344FD94E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27562" b="25188"/>
              <a:stretch/>
            </p:blipFill>
            <p:spPr>
              <a:xfrm>
                <a:off x="623392" y="3356992"/>
                <a:ext cx="1828800" cy="864096"/>
              </a:xfrm>
              <a:prstGeom prst="rect">
                <a:avLst/>
              </a:prstGeom>
            </p:spPr>
          </p:pic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7A5D199-0ED5-A543-AF39-7132CE0AEC63}"/>
                </a:ext>
              </a:extLst>
            </p:cNvPr>
            <p:cNvSpPr/>
            <p:nvPr/>
          </p:nvSpPr>
          <p:spPr>
            <a:xfrm>
              <a:off x="3287688" y="1821304"/>
              <a:ext cx="2304256" cy="8156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GB" sz="1100" dirty="0" err="1">
                  <a:solidFill>
                    <a:srgbClr val="000000"/>
                  </a:solidFill>
                  <a:latin typeface="Menlo" panose="020B0609030804020204" pitchFamily="49" charset="0"/>
                </a:rPr>
                <a:t>agent.doorsClosed</a:t>
              </a:r>
              <a:r>
                <a:rPr lang="en-GB" sz="1100" dirty="0">
                  <a:solidFill>
                    <a:srgbClr val="000000"/>
                  </a:solidFill>
                  <a:latin typeface="Menlo" panose="020B0609030804020204" pitchFamily="49" charset="0"/>
                </a:rPr>
                <a:t> </a:t>
              </a:r>
              <a:r>
                <a:rPr lang="en-GB" sz="1100" dirty="0">
                  <a:solidFill>
                    <a:srgbClr val="383A42"/>
                  </a:solidFill>
                  <a:latin typeface="Menlo" panose="020B0609030804020204" pitchFamily="49" charset="0"/>
                </a:rPr>
                <a:t>=</a:t>
              </a:r>
              <a:r>
                <a:rPr lang="en-GB" sz="1100" dirty="0">
                  <a:solidFill>
                    <a:srgbClr val="000000"/>
                  </a:solidFill>
                  <a:latin typeface="Menlo" panose="020B0609030804020204" pitchFamily="49" charset="0"/>
                </a:rPr>
                <a:t> </a:t>
              </a:r>
              <a:r>
                <a:rPr lang="en-GB" sz="1100" dirty="0">
                  <a:solidFill>
                    <a:srgbClr val="986801"/>
                  </a:solidFill>
                  <a:latin typeface="Menlo" panose="020B0609030804020204" pitchFamily="49" charset="0"/>
                </a:rPr>
                <a:t>True</a:t>
              </a:r>
              <a:endParaRPr lang="en-GB" sz="1100" dirty="0">
                <a:solidFill>
                  <a:srgbClr val="000000"/>
                </a:solidFill>
                <a:latin typeface="Menlo" panose="020B0609030804020204" pitchFamily="49" charset="0"/>
              </a:endParaRPr>
            </a:p>
            <a:p>
              <a:br>
                <a:rPr lang="en-GB" dirty="0">
                  <a:solidFill>
                    <a:srgbClr val="000000"/>
                  </a:solidFill>
                  <a:latin typeface="Menlo" panose="020B0609030804020204" pitchFamily="49" charset="0"/>
                </a:rPr>
              </a:br>
              <a:endPara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2588F8C-6257-B640-B438-FD97706128E1}"/>
                </a:ext>
              </a:extLst>
            </p:cNvPr>
            <p:cNvSpPr/>
            <p:nvPr/>
          </p:nvSpPr>
          <p:spPr>
            <a:xfrm>
              <a:off x="3287688" y="5229200"/>
              <a:ext cx="2304256" cy="8156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GB" sz="1100" dirty="0" err="1">
                  <a:solidFill>
                    <a:srgbClr val="000000"/>
                  </a:solidFill>
                  <a:latin typeface="Menlo" panose="020B0609030804020204" pitchFamily="49" charset="0"/>
                </a:rPr>
                <a:t>agent.doorsClosed</a:t>
              </a:r>
              <a:r>
                <a:rPr lang="en-GB" sz="1100" dirty="0">
                  <a:solidFill>
                    <a:srgbClr val="000000"/>
                  </a:solidFill>
                  <a:latin typeface="Menlo" panose="020B0609030804020204" pitchFamily="49" charset="0"/>
                </a:rPr>
                <a:t> </a:t>
              </a:r>
              <a:r>
                <a:rPr lang="en-GB" sz="1100" dirty="0">
                  <a:solidFill>
                    <a:srgbClr val="383A42"/>
                  </a:solidFill>
                  <a:latin typeface="Menlo" panose="020B0609030804020204" pitchFamily="49" charset="0"/>
                </a:rPr>
                <a:t>=</a:t>
              </a:r>
              <a:r>
                <a:rPr lang="en-GB" sz="1100" dirty="0">
                  <a:solidFill>
                    <a:srgbClr val="000000"/>
                  </a:solidFill>
                  <a:latin typeface="Menlo" panose="020B0609030804020204" pitchFamily="49" charset="0"/>
                </a:rPr>
                <a:t> </a:t>
              </a:r>
              <a:r>
                <a:rPr lang="en-GB" sz="1100" dirty="0">
                  <a:solidFill>
                    <a:srgbClr val="986801"/>
                  </a:solidFill>
                  <a:latin typeface="Menlo" panose="020B0609030804020204" pitchFamily="49" charset="0"/>
                </a:rPr>
                <a:t>False</a:t>
              </a:r>
              <a:endParaRPr lang="en-GB" sz="1100" dirty="0">
                <a:solidFill>
                  <a:srgbClr val="000000"/>
                </a:solidFill>
                <a:latin typeface="Menlo" panose="020B0609030804020204" pitchFamily="49" charset="0"/>
              </a:endParaRPr>
            </a:p>
            <a:p>
              <a:br>
                <a:rPr lang="en-GB" dirty="0">
                  <a:solidFill>
                    <a:srgbClr val="000000"/>
                  </a:solidFill>
                  <a:latin typeface="Menlo" panose="020B0609030804020204" pitchFamily="49" charset="0"/>
                </a:rPr>
              </a:br>
              <a:endPara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endParaRPr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247E4F2C-06BD-A64A-83EC-4D8AB64F3D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5720" y="1583266"/>
            <a:ext cx="5212928" cy="521292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AC8308A-8B11-EE4A-A1CF-EF151DE40E60}"/>
              </a:ext>
            </a:extLst>
          </p:cNvPr>
          <p:cNvSpPr txBox="1"/>
          <p:nvPr/>
        </p:nvSpPr>
        <p:spPr>
          <a:xfrm>
            <a:off x="1350293" y="7270195"/>
            <a:ext cx="38747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Biggest problems: </a:t>
            </a:r>
          </a:p>
          <a:p>
            <a:pPr algn="l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• Can be slow to train </a:t>
            </a:r>
          </a:p>
          <a:p>
            <a:pPr algn="l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• Defining position to state rep function non-trivial (I guess that’s the whole point)</a:t>
            </a:r>
          </a:p>
        </p:txBody>
      </p:sp>
    </p:spTree>
    <p:extLst>
      <p:ext uri="{BB962C8B-B14F-4D97-AF65-F5344CB8AC3E}">
        <p14:creationId xmlns:p14="http://schemas.microsoft.com/office/powerpoint/2010/main" val="166462282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E2EE1E-899A-574F-8670-40A42B2C8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4680" y="586627"/>
            <a:ext cx="12210015" cy="686019"/>
          </a:xfrm>
        </p:spPr>
        <p:txBody>
          <a:bodyPr/>
          <a:lstStyle/>
          <a:p>
            <a:r>
              <a:rPr lang="en-GB" dirty="0"/>
              <a:t>Behaviourally biased place cells  </a:t>
            </a:r>
          </a:p>
        </p:txBody>
      </p:sp>
      <p:pic>
        <p:nvPicPr>
          <p:cNvPr id="14" name="placeAnimation_1023_1" descr="placeAnimation_1023_1">
            <a:hlinkClick r:id="" action="ppaction://media"/>
            <a:extLst>
              <a:ext uri="{FF2B5EF4-FFF2-40B4-BE49-F238E27FC236}">
                <a16:creationId xmlns:a16="http://schemas.microsoft.com/office/drawing/2014/main" id="{28AE8D92-A2D7-BF4C-9B92-62214706639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-7801544" y="5135509"/>
            <a:ext cx="27796705" cy="1389835"/>
          </a:xfrm>
          <a:prstGeom prst="rect">
            <a:avLst/>
          </a:prstGeom>
        </p:spPr>
      </p:pic>
      <p:pic>
        <p:nvPicPr>
          <p:cNvPr id="15" name="placeAnimation_1023" descr="placeAnimation_1023">
            <a:hlinkClick r:id="" action="ppaction://media"/>
            <a:extLst>
              <a:ext uri="{FF2B5EF4-FFF2-40B4-BE49-F238E27FC236}">
                <a16:creationId xmlns:a16="http://schemas.microsoft.com/office/drawing/2014/main" id="{F34881C7-AF4A-BA42-AF77-6BCDC53E7C91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-7799927" y="3053430"/>
            <a:ext cx="27796705" cy="1389835"/>
          </a:xfrm>
          <a:prstGeom prst="rect">
            <a:avLst/>
          </a:prstGeom>
        </p:spPr>
      </p:pic>
      <p:pic>
        <p:nvPicPr>
          <p:cNvPr id="16" name="placeAnimation_1022" descr="placeAnimation_1022">
            <a:hlinkClick r:id="" action="ppaction://media"/>
            <a:extLst>
              <a:ext uri="{FF2B5EF4-FFF2-40B4-BE49-F238E27FC236}">
                <a16:creationId xmlns:a16="http://schemas.microsoft.com/office/drawing/2014/main" id="{C25BD886-2197-D741-802C-C99F25E68E4C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-7801544" y="4085510"/>
            <a:ext cx="27796705" cy="138983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AE79B24-5DB5-0D4E-945B-0F1CA6A99369}"/>
              </a:ext>
            </a:extLst>
          </p:cNvPr>
          <p:cNvSpPr txBox="1"/>
          <p:nvPr/>
        </p:nvSpPr>
        <p:spPr>
          <a:xfrm>
            <a:off x="2279576" y="6266762"/>
            <a:ext cx="4270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l-GR" dirty="0">
                <a:solidFill>
                  <a:schemeClr val="bg1">
                    <a:lumMod val="60000"/>
                    <a:lumOff val="40000"/>
                  </a:schemeClr>
                </a:solidFill>
              </a:rPr>
              <a:t>τ 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= 8s, v</a:t>
            </a:r>
            <a:r>
              <a:rPr lang="el-GR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=</a:t>
            </a:r>
            <a:r>
              <a:rPr lang="el-GR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0.16m/s ==&gt; PC size ~=  </a:t>
            </a:r>
            <a:r>
              <a:rPr lang="en-GB" dirty="0">
                <a:solidFill>
                  <a:srgbClr val="66C3A4"/>
                </a:solidFill>
              </a:rPr>
              <a:t>1.3m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68DBD00-4ABC-0849-95BD-A3AE7D81560F}"/>
              </a:ext>
            </a:extLst>
          </p:cNvPr>
          <p:cNvCxnSpPr/>
          <p:nvPr/>
        </p:nvCxnSpPr>
        <p:spPr>
          <a:xfrm>
            <a:off x="6550489" y="6431732"/>
            <a:ext cx="3600000" cy="0"/>
          </a:xfrm>
          <a:prstGeom prst="line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09A04F77-EF32-224A-B8C8-D1EE37DEAC1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445077" y="1205645"/>
            <a:ext cx="5270500" cy="176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34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070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4070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4070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3A9625-D454-B243-927B-8A7FC21A01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“Banding” size = Basis cell size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BD23550-82DC-A149-8848-BB2D898ED311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1343472" y="1785307"/>
            <a:ext cx="2140864" cy="165576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6B03E4A-F319-EC4A-B282-93D1C7468C34}"/>
              </a:ext>
            </a:extLst>
          </p:cNvPr>
          <p:cNvSpPr txBox="1"/>
          <p:nvPr/>
        </p:nvSpPr>
        <p:spPr>
          <a:xfrm>
            <a:off x="3575720" y="2400300"/>
            <a:ext cx="144783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N cells = 100</a:t>
            </a:r>
          </a:p>
          <a:p>
            <a:pPr algn="l"/>
            <a:r>
              <a:rPr lang="el-GR" dirty="0">
                <a:solidFill>
                  <a:schemeClr val="bg1">
                    <a:lumMod val="60000"/>
                    <a:lumOff val="40000"/>
                  </a:schemeClr>
                </a:solidFill>
              </a:rPr>
              <a:t>σ</a:t>
            </a:r>
            <a:r>
              <a:rPr lang="en-GB" baseline="-250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cell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= 20cm</a:t>
            </a:r>
          </a:p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  <a:endParaRPr lang="en-GB" baseline="-25000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66E70F0-5F3A-FA4D-9A7A-309A29BF84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1464" y="3757023"/>
            <a:ext cx="2140864" cy="167304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F709772-D18A-4D4D-824D-5D68F8BBCF18}"/>
              </a:ext>
            </a:extLst>
          </p:cNvPr>
          <p:cNvSpPr txBox="1"/>
          <p:nvPr/>
        </p:nvSpPr>
        <p:spPr>
          <a:xfrm>
            <a:off x="3503712" y="3989619"/>
            <a:ext cx="132119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N cells = 50</a:t>
            </a:r>
          </a:p>
          <a:p>
            <a:pPr algn="l"/>
            <a:r>
              <a:rPr lang="el-GR" dirty="0">
                <a:solidFill>
                  <a:schemeClr val="bg1">
                    <a:lumMod val="60000"/>
                    <a:lumOff val="40000"/>
                  </a:schemeClr>
                </a:solidFill>
              </a:rPr>
              <a:t>σ</a:t>
            </a:r>
            <a:r>
              <a:rPr lang="en-GB" baseline="-250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cell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= 20cm</a:t>
            </a:r>
          </a:p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  <a:endParaRPr lang="en-GB" baseline="-25000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61791F5-2666-F748-8A9A-F93E0BADCB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3339" y="1772816"/>
            <a:ext cx="2060853" cy="165576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B51A9DC-D777-2E4D-9497-34ED56AA143C}"/>
              </a:ext>
            </a:extLst>
          </p:cNvPr>
          <p:cNvSpPr txBox="1"/>
          <p:nvPr/>
        </p:nvSpPr>
        <p:spPr>
          <a:xfrm>
            <a:off x="7908968" y="2400300"/>
            <a:ext cx="144783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N cells = 100</a:t>
            </a:r>
          </a:p>
          <a:p>
            <a:pPr algn="l"/>
            <a:r>
              <a:rPr lang="el-GR" dirty="0">
                <a:solidFill>
                  <a:schemeClr val="bg1">
                    <a:lumMod val="60000"/>
                    <a:lumOff val="40000"/>
                  </a:schemeClr>
                </a:solidFill>
              </a:rPr>
              <a:t>σ</a:t>
            </a:r>
            <a:r>
              <a:rPr lang="en-GB" baseline="-250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cell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= 10cm</a:t>
            </a:r>
          </a:p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  <a:endParaRPr lang="en-GB" baseline="-25000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9B85746-6E47-A348-B53F-42CE9FC017E6}"/>
              </a:ext>
            </a:extLst>
          </p:cNvPr>
          <p:cNvSpPr txBox="1"/>
          <p:nvPr/>
        </p:nvSpPr>
        <p:spPr>
          <a:xfrm>
            <a:off x="5616079" y="3861048"/>
            <a:ext cx="530445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Band width proportional to full width of place cell (and independent of their density)  </a:t>
            </a:r>
          </a:p>
          <a:p>
            <a:pPr algn="l"/>
            <a:endParaRPr lang="en-GB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It’s therefore probably a sort of “</a:t>
            </a:r>
            <a:r>
              <a:rPr lang="en-GB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fourier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transform” edge effect since we’re trying to build a </a:t>
            </a:r>
            <a:r>
              <a:rPr lang="en-GB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discountinous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successor feature our of discrete gaussians. 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2F0A779-C63D-5B4E-B1D9-6EB97C110A4F}"/>
              </a:ext>
            </a:extLst>
          </p:cNvPr>
          <p:cNvCxnSpPr/>
          <p:nvPr/>
        </p:nvCxnSpPr>
        <p:spPr>
          <a:xfrm flipV="1">
            <a:off x="6384032" y="5661248"/>
            <a:ext cx="0" cy="1008112"/>
          </a:xfrm>
          <a:prstGeom prst="line">
            <a:avLst/>
          </a:prstGeom>
          <a:ln w="25400">
            <a:solidFill>
              <a:srgbClr val="8DA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6C268EF-6C6D-9B42-B015-556D58EB0EA9}"/>
              </a:ext>
            </a:extLst>
          </p:cNvPr>
          <p:cNvCxnSpPr>
            <a:cxnSpLocks/>
          </p:cNvCxnSpPr>
          <p:nvPr/>
        </p:nvCxnSpPr>
        <p:spPr>
          <a:xfrm>
            <a:off x="6392416" y="6669360"/>
            <a:ext cx="4960168" cy="0"/>
          </a:xfrm>
          <a:prstGeom prst="line">
            <a:avLst/>
          </a:prstGeom>
          <a:ln w="25400">
            <a:solidFill>
              <a:srgbClr val="8DA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08BE837-51CC-5B4E-9CEA-43407B48D15F}"/>
              </a:ext>
            </a:extLst>
          </p:cNvPr>
          <p:cNvSpPr txBox="1"/>
          <p:nvPr/>
        </p:nvSpPr>
        <p:spPr>
          <a:xfrm>
            <a:off x="11424592" y="645333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rgbClr val="8DA0CC"/>
                </a:solidFill>
              </a:rPr>
              <a:t>x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CF52FB2-325E-7244-A973-9014B55E556A}"/>
              </a:ext>
            </a:extLst>
          </p:cNvPr>
          <p:cNvSpPr txBox="1"/>
          <p:nvPr/>
        </p:nvSpPr>
        <p:spPr>
          <a:xfrm>
            <a:off x="6023992" y="5470322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rgbClr val="8DA0CC"/>
                </a:solidFill>
              </a:rPr>
              <a:t>M</a:t>
            </a:r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36C0DDC6-F15F-374E-8A89-81D86868F14D}"/>
              </a:ext>
            </a:extLst>
          </p:cNvPr>
          <p:cNvSpPr/>
          <p:nvPr/>
        </p:nvSpPr>
        <p:spPr>
          <a:xfrm>
            <a:off x="6384032" y="5829891"/>
            <a:ext cx="2968284" cy="839469"/>
          </a:xfrm>
          <a:custGeom>
            <a:avLst/>
            <a:gdLst>
              <a:gd name="connsiteX0" fmla="*/ 0 w 2968284"/>
              <a:gd name="connsiteY0" fmla="*/ 829994 h 839469"/>
              <a:gd name="connsiteX1" fmla="*/ 773724 w 2968284"/>
              <a:gd name="connsiteY1" fmla="*/ 829994 h 839469"/>
              <a:gd name="connsiteX2" fmla="*/ 1659988 w 2968284"/>
              <a:gd name="connsiteY2" fmla="*/ 731520 h 839469"/>
              <a:gd name="connsiteX3" fmla="*/ 2236764 w 2968284"/>
              <a:gd name="connsiteY3" fmla="*/ 548640 h 839469"/>
              <a:gd name="connsiteX4" fmla="*/ 2630659 w 2968284"/>
              <a:gd name="connsiteY4" fmla="*/ 337625 h 839469"/>
              <a:gd name="connsiteX5" fmla="*/ 2968284 w 2968284"/>
              <a:gd name="connsiteY5" fmla="*/ 0 h 839469"/>
              <a:gd name="connsiteX6" fmla="*/ 2968284 w 2968284"/>
              <a:gd name="connsiteY6" fmla="*/ 0 h 839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68284" h="839469">
                <a:moveTo>
                  <a:pt x="0" y="829994"/>
                </a:moveTo>
                <a:cubicBezTo>
                  <a:pt x="248529" y="838200"/>
                  <a:pt x="497059" y="846406"/>
                  <a:pt x="773724" y="829994"/>
                </a:cubicBezTo>
                <a:cubicBezTo>
                  <a:pt x="1050389" y="813582"/>
                  <a:pt x="1416148" y="778412"/>
                  <a:pt x="1659988" y="731520"/>
                </a:cubicBezTo>
                <a:cubicBezTo>
                  <a:pt x="1903828" y="684628"/>
                  <a:pt x="2074986" y="614289"/>
                  <a:pt x="2236764" y="548640"/>
                </a:cubicBezTo>
                <a:cubicBezTo>
                  <a:pt x="2398542" y="482991"/>
                  <a:pt x="2508739" y="429065"/>
                  <a:pt x="2630659" y="337625"/>
                </a:cubicBezTo>
                <a:cubicBezTo>
                  <a:pt x="2752579" y="246185"/>
                  <a:pt x="2968284" y="0"/>
                  <a:pt x="2968284" y="0"/>
                </a:cubicBezTo>
                <a:lnTo>
                  <a:pt x="2968284" y="0"/>
                </a:lnTo>
              </a:path>
            </a:pathLst>
          </a:custGeom>
          <a:noFill/>
          <a:ln w="38100">
            <a:solidFill>
              <a:srgbClr val="FD8D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7A65D5F-41F4-6D4C-946E-FCBA40FA5413}"/>
              </a:ext>
            </a:extLst>
          </p:cNvPr>
          <p:cNvCxnSpPr>
            <a:cxnSpLocks/>
          </p:cNvCxnSpPr>
          <p:nvPr/>
        </p:nvCxnSpPr>
        <p:spPr>
          <a:xfrm>
            <a:off x="9352316" y="5829891"/>
            <a:ext cx="0" cy="839469"/>
          </a:xfrm>
          <a:prstGeom prst="line">
            <a:avLst/>
          </a:prstGeom>
          <a:ln w="38100">
            <a:solidFill>
              <a:srgbClr val="FD8D6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reeform 23">
            <a:extLst>
              <a:ext uri="{FF2B5EF4-FFF2-40B4-BE49-F238E27FC236}">
                <a16:creationId xmlns:a16="http://schemas.microsoft.com/office/drawing/2014/main" id="{1602E4F6-E056-4844-B6B4-20244C19E56F}"/>
              </a:ext>
            </a:extLst>
          </p:cNvPr>
          <p:cNvSpPr/>
          <p:nvPr/>
        </p:nvSpPr>
        <p:spPr>
          <a:xfrm>
            <a:off x="9392412" y="6114999"/>
            <a:ext cx="1960168" cy="554361"/>
          </a:xfrm>
          <a:custGeom>
            <a:avLst/>
            <a:gdLst>
              <a:gd name="connsiteX0" fmla="*/ 0 w 2968284"/>
              <a:gd name="connsiteY0" fmla="*/ 829994 h 839469"/>
              <a:gd name="connsiteX1" fmla="*/ 773724 w 2968284"/>
              <a:gd name="connsiteY1" fmla="*/ 829994 h 839469"/>
              <a:gd name="connsiteX2" fmla="*/ 1659988 w 2968284"/>
              <a:gd name="connsiteY2" fmla="*/ 731520 h 839469"/>
              <a:gd name="connsiteX3" fmla="*/ 2236764 w 2968284"/>
              <a:gd name="connsiteY3" fmla="*/ 548640 h 839469"/>
              <a:gd name="connsiteX4" fmla="*/ 2630659 w 2968284"/>
              <a:gd name="connsiteY4" fmla="*/ 337625 h 839469"/>
              <a:gd name="connsiteX5" fmla="*/ 2968284 w 2968284"/>
              <a:gd name="connsiteY5" fmla="*/ 0 h 839469"/>
              <a:gd name="connsiteX6" fmla="*/ 2968284 w 2968284"/>
              <a:gd name="connsiteY6" fmla="*/ 0 h 839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68284" h="839469">
                <a:moveTo>
                  <a:pt x="0" y="829994"/>
                </a:moveTo>
                <a:cubicBezTo>
                  <a:pt x="248529" y="838200"/>
                  <a:pt x="497059" y="846406"/>
                  <a:pt x="773724" y="829994"/>
                </a:cubicBezTo>
                <a:cubicBezTo>
                  <a:pt x="1050389" y="813582"/>
                  <a:pt x="1416148" y="778412"/>
                  <a:pt x="1659988" y="731520"/>
                </a:cubicBezTo>
                <a:cubicBezTo>
                  <a:pt x="1903828" y="684628"/>
                  <a:pt x="2074986" y="614289"/>
                  <a:pt x="2236764" y="548640"/>
                </a:cubicBezTo>
                <a:cubicBezTo>
                  <a:pt x="2398542" y="482991"/>
                  <a:pt x="2508739" y="429065"/>
                  <a:pt x="2630659" y="337625"/>
                </a:cubicBezTo>
                <a:cubicBezTo>
                  <a:pt x="2752579" y="246185"/>
                  <a:pt x="2968284" y="0"/>
                  <a:pt x="2968284" y="0"/>
                </a:cubicBezTo>
                <a:lnTo>
                  <a:pt x="2968284" y="0"/>
                </a:lnTo>
              </a:path>
            </a:pathLst>
          </a:custGeom>
          <a:noFill/>
          <a:ln w="38100">
            <a:solidFill>
              <a:srgbClr val="FD8D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4BDE0822-E7F9-0F4F-A644-EB3606848011}"/>
              </a:ext>
            </a:extLst>
          </p:cNvPr>
          <p:cNvSpPr/>
          <p:nvPr/>
        </p:nvSpPr>
        <p:spPr>
          <a:xfrm>
            <a:off x="6384032" y="5661248"/>
            <a:ext cx="4909625" cy="1129256"/>
          </a:xfrm>
          <a:custGeom>
            <a:avLst/>
            <a:gdLst>
              <a:gd name="connsiteX0" fmla="*/ 0 w 4909625"/>
              <a:gd name="connsiteY0" fmla="*/ 990155 h 1129256"/>
              <a:gd name="connsiteX1" fmla="*/ 717452 w 4909625"/>
              <a:gd name="connsiteY1" fmla="*/ 1018291 h 1129256"/>
              <a:gd name="connsiteX2" fmla="*/ 1758462 w 4909625"/>
              <a:gd name="connsiteY2" fmla="*/ 905749 h 1129256"/>
              <a:gd name="connsiteX3" fmla="*/ 2602523 w 4909625"/>
              <a:gd name="connsiteY3" fmla="*/ 525921 h 1129256"/>
              <a:gd name="connsiteX4" fmla="*/ 2912012 w 4909625"/>
              <a:gd name="connsiteY4" fmla="*/ 160161 h 1129256"/>
              <a:gd name="connsiteX5" fmla="*/ 2982351 w 4909625"/>
              <a:gd name="connsiteY5" fmla="*/ 61687 h 1129256"/>
              <a:gd name="connsiteX6" fmla="*/ 3024554 w 4909625"/>
              <a:gd name="connsiteY6" fmla="*/ 1088629 h 1129256"/>
              <a:gd name="connsiteX7" fmla="*/ 3249637 w 4909625"/>
              <a:gd name="connsiteY7" fmla="*/ 933884 h 1129256"/>
              <a:gd name="connsiteX8" fmla="*/ 3362179 w 4909625"/>
              <a:gd name="connsiteY8" fmla="*/ 1032358 h 1129256"/>
              <a:gd name="connsiteX9" fmla="*/ 3559126 w 4909625"/>
              <a:gd name="connsiteY9" fmla="*/ 863546 h 1129256"/>
              <a:gd name="connsiteX10" fmla="*/ 3938954 w 4909625"/>
              <a:gd name="connsiteY10" fmla="*/ 1046426 h 1129256"/>
              <a:gd name="connsiteX11" fmla="*/ 4220308 w 4909625"/>
              <a:gd name="connsiteY11" fmla="*/ 835411 h 1129256"/>
              <a:gd name="connsiteX12" fmla="*/ 4445391 w 4909625"/>
              <a:gd name="connsiteY12" fmla="*/ 807275 h 1129256"/>
              <a:gd name="connsiteX13" fmla="*/ 4909625 w 4909625"/>
              <a:gd name="connsiteY13" fmla="*/ 511854 h 1129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909625" h="1129256">
                <a:moveTo>
                  <a:pt x="0" y="990155"/>
                </a:moveTo>
                <a:cubicBezTo>
                  <a:pt x="212187" y="1011257"/>
                  <a:pt x="424375" y="1032359"/>
                  <a:pt x="717452" y="1018291"/>
                </a:cubicBezTo>
                <a:cubicBezTo>
                  <a:pt x="1010529" y="1004223"/>
                  <a:pt x="1444284" y="987811"/>
                  <a:pt x="1758462" y="905749"/>
                </a:cubicBezTo>
                <a:cubicBezTo>
                  <a:pt x="2072640" y="823687"/>
                  <a:pt x="2410265" y="650186"/>
                  <a:pt x="2602523" y="525921"/>
                </a:cubicBezTo>
                <a:cubicBezTo>
                  <a:pt x="2794781" y="401656"/>
                  <a:pt x="2848707" y="237533"/>
                  <a:pt x="2912012" y="160161"/>
                </a:cubicBezTo>
                <a:cubicBezTo>
                  <a:pt x="2975317" y="82789"/>
                  <a:pt x="2963594" y="-93058"/>
                  <a:pt x="2982351" y="61687"/>
                </a:cubicBezTo>
                <a:cubicBezTo>
                  <a:pt x="3001108" y="216432"/>
                  <a:pt x="2980006" y="943263"/>
                  <a:pt x="3024554" y="1088629"/>
                </a:cubicBezTo>
                <a:cubicBezTo>
                  <a:pt x="3069102" y="1233995"/>
                  <a:pt x="3193366" y="943262"/>
                  <a:pt x="3249637" y="933884"/>
                </a:cubicBezTo>
                <a:cubicBezTo>
                  <a:pt x="3305908" y="924506"/>
                  <a:pt x="3310598" y="1044081"/>
                  <a:pt x="3362179" y="1032358"/>
                </a:cubicBezTo>
                <a:cubicBezTo>
                  <a:pt x="3413760" y="1020635"/>
                  <a:pt x="3462997" y="861201"/>
                  <a:pt x="3559126" y="863546"/>
                </a:cubicBezTo>
                <a:cubicBezTo>
                  <a:pt x="3655255" y="865891"/>
                  <a:pt x="3828757" y="1051115"/>
                  <a:pt x="3938954" y="1046426"/>
                </a:cubicBezTo>
                <a:cubicBezTo>
                  <a:pt x="4049151" y="1041737"/>
                  <a:pt x="4135902" y="875269"/>
                  <a:pt x="4220308" y="835411"/>
                </a:cubicBezTo>
                <a:cubicBezTo>
                  <a:pt x="4304714" y="795552"/>
                  <a:pt x="4330505" y="861201"/>
                  <a:pt x="4445391" y="807275"/>
                </a:cubicBezTo>
                <a:cubicBezTo>
                  <a:pt x="4560277" y="753349"/>
                  <a:pt x="4822874" y="575159"/>
                  <a:pt x="4909625" y="511854"/>
                </a:cubicBezTo>
              </a:path>
            </a:pathLst>
          </a:custGeom>
          <a:noFill/>
          <a:ln w="38100">
            <a:solidFill>
              <a:srgbClr val="66C3A4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C3FDD34-6969-8F44-9243-CC18E079CF4A}"/>
              </a:ext>
            </a:extLst>
          </p:cNvPr>
          <p:cNvSpPr txBox="1"/>
          <p:nvPr/>
        </p:nvSpPr>
        <p:spPr>
          <a:xfrm>
            <a:off x="808290" y="6012616"/>
            <a:ext cx="48524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Q: For one how the SR is a perfectly discontinuous. </a:t>
            </a:r>
          </a:p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Is this true for diffuse basis cells. 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58F012F-1B09-EB41-BAC0-CAF900676454}"/>
              </a:ext>
            </a:extLst>
          </p:cNvPr>
          <p:cNvCxnSpPr>
            <a:cxnSpLocks/>
          </p:cNvCxnSpPr>
          <p:nvPr/>
        </p:nvCxnSpPr>
        <p:spPr>
          <a:xfrm>
            <a:off x="5816352" y="2852936"/>
            <a:ext cx="1575792" cy="0"/>
          </a:xfrm>
          <a:prstGeom prst="line">
            <a:avLst/>
          </a:prstGeom>
          <a:ln w="25400">
            <a:solidFill>
              <a:srgbClr val="8DA0CC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779123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3A9625-D454-B243-927B-8A7FC21A01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Tau also controls banding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0C6A84-63C0-4048-A9DB-F7ED13CBE695}"/>
              </a:ext>
            </a:extLst>
          </p:cNvPr>
          <p:cNvSpPr txBox="1"/>
          <p:nvPr/>
        </p:nvSpPr>
        <p:spPr>
          <a:xfrm>
            <a:off x="443372" y="1480021"/>
            <a:ext cx="113052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Long tau means cell at x is </a:t>
            </a:r>
            <a:r>
              <a:rPr lang="en-GB" i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very 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unpredictive of the firing of cell x-</a:t>
            </a:r>
            <a:r>
              <a:rPr lang="el-GR" dirty="0">
                <a:solidFill>
                  <a:schemeClr val="bg1">
                    <a:lumMod val="60000"/>
                    <a:lumOff val="40000"/>
                  </a:schemeClr>
                </a:solidFill>
              </a:rPr>
              <a:t>Δ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x at future time t + </a:t>
            </a:r>
            <a:r>
              <a:rPr lang="el-GR" dirty="0">
                <a:solidFill>
                  <a:schemeClr val="bg1">
                    <a:lumMod val="60000"/>
                    <a:lumOff val="40000"/>
                  </a:schemeClr>
                </a:solidFill>
              </a:rPr>
              <a:t>τ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  <a:endParaRPr lang="el-GR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Small tau means cell at x is </a:t>
            </a:r>
            <a:r>
              <a:rPr lang="en-GB" i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a little 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predictive of the firing of cell x-</a:t>
            </a:r>
            <a:r>
              <a:rPr lang="el-GR" dirty="0">
                <a:solidFill>
                  <a:schemeClr val="bg1">
                    <a:lumMod val="60000"/>
                    <a:lumOff val="40000"/>
                  </a:schemeClr>
                </a:solidFill>
              </a:rPr>
              <a:t>Δ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x at future time t + </a:t>
            </a:r>
            <a:r>
              <a:rPr lang="el-GR" dirty="0">
                <a:solidFill>
                  <a:schemeClr val="bg1">
                    <a:lumMod val="60000"/>
                    <a:lumOff val="40000"/>
                  </a:schemeClr>
                </a:solidFill>
              </a:rPr>
              <a:t>τ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(since they overlap) </a:t>
            </a:r>
            <a:endParaRPr lang="el-GR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algn="l"/>
            <a:endParaRPr lang="en-GB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F49FAA7-910A-0142-A0CB-ED1371AFAE21}"/>
              </a:ext>
            </a:extLst>
          </p:cNvPr>
          <p:cNvSpPr txBox="1"/>
          <p:nvPr/>
        </p:nvSpPr>
        <p:spPr>
          <a:xfrm>
            <a:off x="6310155" y="2427602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l-GR" dirty="0">
                <a:solidFill>
                  <a:schemeClr val="bg1">
                    <a:lumMod val="60000"/>
                    <a:lumOff val="40000"/>
                  </a:schemeClr>
                </a:solidFill>
              </a:rPr>
              <a:t>τ = 8 </a:t>
            </a:r>
            <a:endParaRPr lang="en-GB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83DE52B-A120-5B40-9945-4F7D156233A2}"/>
              </a:ext>
            </a:extLst>
          </p:cNvPr>
          <p:cNvSpPr txBox="1"/>
          <p:nvPr/>
        </p:nvSpPr>
        <p:spPr>
          <a:xfrm>
            <a:off x="4079776" y="2426060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l-GR" dirty="0">
                <a:solidFill>
                  <a:schemeClr val="bg1">
                    <a:lumMod val="60000"/>
                    <a:lumOff val="40000"/>
                  </a:schemeClr>
                </a:solidFill>
              </a:rPr>
              <a:t>τ = 2 </a:t>
            </a:r>
            <a:endParaRPr lang="en-GB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6E56B13-27BA-C14D-BC4C-CADC480766F8}"/>
              </a:ext>
            </a:extLst>
          </p:cNvPr>
          <p:cNvSpPr txBox="1"/>
          <p:nvPr/>
        </p:nvSpPr>
        <p:spPr>
          <a:xfrm>
            <a:off x="8832304" y="2426060"/>
            <a:ext cx="782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l-GR" dirty="0">
                <a:solidFill>
                  <a:schemeClr val="bg1">
                    <a:lumMod val="60000"/>
                    <a:lumOff val="40000"/>
                  </a:schemeClr>
                </a:solidFill>
              </a:rPr>
              <a:t>τ = 20 </a:t>
            </a:r>
            <a:endParaRPr lang="en-GB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834B9354-6D89-444B-AFCD-FCBF28307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2674" y="3222767"/>
            <a:ext cx="2257822" cy="1774303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A617D297-6090-8F4D-A8E9-1B24E4DC48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2394" y="3217923"/>
            <a:ext cx="2257822" cy="1779147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5F433449-E548-004F-8D94-A31260287F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6131" y="3217923"/>
            <a:ext cx="2257821" cy="1791718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94D23B6B-6966-2B40-9FB8-597B91D4A1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408" y="3217922"/>
            <a:ext cx="2257822" cy="1815700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DBF8BB61-3E5E-0742-927C-0822BB4A9D2C}"/>
              </a:ext>
            </a:extLst>
          </p:cNvPr>
          <p:cNvSpPr txBox="1"/>
          <p:nvPr/>
        </p:nvSpPr>
        <p:spPr>
          <a:xfrm>
            <a:off x="1370728" y="2431030"/>
            <a:ext cx="752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l-GR" dirty="0">
                <a:solidFill>
                  <a:schemeClr val="bg1">
                    <a:lumMod val="60000"/>
                    <a:lumOff val="40000"/>
                  </a:schemeClr>
                </a:solidFill>
              </a:rPr>
              <a:t>τ = 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1s</a:t>
            </a:r>
            <a:r>
              <a:rPr lang="el-GR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  <a:endParaRPr lang="en-GB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DF6E7D7-4B4A-B44E-96E8-BE4B369B0FFE}"/>
              </a:ext>
            </a:extLst>
          </p:cNvPr>
          <p:cNvSpPr txBox="1"/>
          <p:nvPr/>
        </p:nvSpPr>
        <p:spPr>
          <a:xfrm>
            <a:off x="443372" y="5663527"/>
            <a:ext cx="2374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Though I’m still confused</a:t>
            </a:r>
          </a:p>
        </p:txBody>
      </p:sp>
    </p:spTree>
    <p:extLst>
      <p:ext uri="{BB962C8B-B14F-4D97-AF65-F5344CB8AC3E}">
        <p14:creationId xmlns:p14="http://schemas.microsoft.com/office/powerpoint/2010/main" val="47539161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9D852-1485-4843-872D-7DD4BD8E2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SR-TD vs STDP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5752375-9C79-764A-9451-E8CF74E58A16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623392" y="2256705"/>
            <a:ext cx="5112568" cy="4017699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1D9269-875D-C04E-8C9F-AA40552399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1106" y="2256705"/>
            <a:ext cx="4737502" cy="395997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9462E6-A433-0F4B-926A-FA90C8220C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3406" y="1234800"/>
            <a:ext cx="7882914" cy="1186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37272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01DF06-A152-EE4D-8BB6-D6E5DC8D0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solution shouldn’t have negatives: 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093B586-A02C-104C-B9E5-CD21FC4EBA00}"/>
              </a:ext>
            </a:extLst>
          </p:cNvPr>
          <p:cNvSpPr txBox="1">
            <a:spLocks/>
          </p:cNvSpPr>
          <p:nvPr/>
        </p:nvSpPr>
        <p:spPr>
          <a:xfrm>
            <a:off x="0" y="1069865"/>
            <a:ext cx="12210015" cy="68601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900" i="0" kern="120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Tw Cen MT" panose="020B0602020104020603" pitchFamily="34" charset="77"/>
                <a:ea typeface="+mj-ea"/>
                <a:cs typeface="Tw Cen MT" panose="020B0602020104020603" pitchFamily="34" charset="77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dirty="0"/>
              <a:t>But I’m not sure if it should have a discontinuity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2B9DFA-A6CE-FB43-B11A-74D08F1750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1624" y="1916585"/>
            <a:ext cx="6768752" cy="100835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49F52B6-9E71-A445-A66A-67187D1EB63C}"/>
              </a:ext>
            </a:extLst>
          </p:cNvPr>
          <p:cNvSpPr txBox="1"/>
          <p:nvPr/>
        </p:nvSpPr>
        <p:spPr>
          <a:xfrm>
            <a:off x="463639" y="3567448"/>
            <a:ext cx="68564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Place cell can be smooth and positive (as a function of x) even if M has negative components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F312B2B-8CB9-B34F-92B3-FA1A926C3EBB}"/>
              </a:ext>
            </a:extLst>
          </p:cNvPr>
          <p:cNvGrpSpPr/>
          <p:nvPr/>
        </p:nvGrpSpPr>
        <p:grpSpPr>
          <a:xfrm>
            <a:off x="8375561" y="3137584"/>
            <a:ext cx="3352800" cy="2565400"/>
            <a:chOff x="8375561" y="3137584"/>
            <a:chExt cx="3352800" cy="256540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8C777EB-35A8-544E-8280-46FF97293C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75561" y="3137584"/>
              <a:ext cx="3352800" cy="2565400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20E921F-D804-C541-AF5C-25966F302AFE}"/>
                </a:ext>
              </a:extLst>
            </p:cNvPr>
            <p:cNvSpPr/>
            <p:nvPr/>
          </p:nvSpPr>
          <p:spPr>
            <a:xfrm>
              <a:off x="9192344" y="3157653"/>
              <a:ext cx="72008" cy="2520000"/>
            </a:xfrm>
            <a:prstGeom prst="rect">
              <a:avLst/>
            </a:prstGeom>
            <a:noFill/>
            <a:ln w="25400">
              <a:solidFill>
                <a:srgbClr val="66C3A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9D6FF268-A9C5-CD40-B230-0DA3B1E6B799}"/>
              </a:ext>
            </a:extLst>
          </p:cNvPr>
          <p:cNvSpPr txBox="1"/>
          <p:nvPr/>
        </p:nvSpPr>
        <p:spPr>
          <a:xfrm>
            <a:off x="463638" y="4881207"/>
            <a:ext cx="68564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I don’t see any reason why ANY component of (</a:t>
            </a:r>
            <a:r>
              <a:rPr lang="en-GB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evne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those corresponding to feature cells </a:t>
            </a:r>
            <a:r>
              <a:rPr lang="en-GB" i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behind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current location) should end up negative if the algorithm converged properly. </a:t>
            </a:r>
          </a:p>
        </p:txBody>
      </p:sp>
    </p:spTree>
    <p:extLst>
      <p:ext uri="{BB962C8B-B14F-4D97-AF65-F5344CB8AC3E}">
        <p14:creationId xmlns:p14="http://schemas.microsoft.com/office/powerpoint/2010/main" val="248149170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F9A526-DA01-A342-A48A-DA7E6161C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Evolution of instabilities</a:t>
            </a:r>
          </a:p>
        </p:txBody>
      </p:sp>
      <p:pic>
        <p:nvPicPr>
          <p:cNvPr id="4" name="MAnimation_1118.mp4" descr="MAnimation_1118.mp4">
            <a:hlinkClick r:id="" action="ppaction://media"/>
            <a:extLst>
              <a:ext uri="{FF2B5EF4-FFF2-40B4-BE49-F238E27FC236}">
                <a16:creationId xmlns:a16="http://schemas.microsoft.com/office/drawing/2014/main" id="{109ED031-71FC-2846-833F-055727ACF2B8}"/>
              </a:ext>
            </a:extLst>
          </p:cNvPr>
          <p:cNvPicPr>
            <a:picLocks noGrp="1" noChangeAspect="1"/>
          </p:cNvPicPr>
          <p:nvPr>
            <p:ph sz="quarter" idx="10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7448" y="1412776"/>
            <a:ext cx="4752531" cy="4752528"/>
          </a:xfrm>
        </p:spPr>
      </p:pic>
      <p:pic>
        <p:nvPicPr>
          <p:cNvPr id="5" name="MAnimation_1151.mp4" descr="MAnimation_1151.mp4">
            <a:hlinkClick r:id="" action="ppaction://media"/>
            <a:extLst>
              <a:ext uri="{FF2B5EF4-FFF2-40B4-BE49-F238E27FC236}">
                <a16:creationId xmlns:a16="http://schemas.microsoft.com/office/drawing/2014/main" id="{2A2AC83F-AEC4-D34C-846A-B4FB679ECD63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456040" y="1413647"/>
            <a:ext cx="4752531" cy="4752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633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4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24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BCE21-EF6A-A142-A629-67F92BEF60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Random cells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4DA4B71-554F-614D-BDF8-09C3056993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984" y="2591792"/>
            <a:ext cx="3352800" cy="2565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24FE6B6-22D4-294A-9375-922F3AA4D9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8088" y="2564904"/>
            <a:ext cx="3429000" cy="2641600"/>
          </a:xfrm>
          <a:prstGeom prst="rect">
            <a:avLst/>
          </a:prstGeom>
        </p:spPr>
      </p:pic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A14A23B3-3370-2449-9F76-85B757975DC2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4"/>
          <a:stretch>
            <a:fillRect/>
          </a:stretch>
        </p:blipFill>
        <p:spPr>
          <a:xfrm>
            <a:off x="5735960" y="1484784"/>
            <a:ext cx="5184576" cy="468768"/>
          </a:xfr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00C580B-28F8-4A4A-81A7-00932B2ED9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1344" y="1520072"/>
            <a:ext cx="5271245" cy="468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33297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BCE21-EF6A-A142-A629-67F92BEF60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-99392"/>
            <a:ext cx="12210015" cy="686019"/>
          </a:xfrm>
        </p:spPr>
        <p:txBody>
          <a:bodyPr/>
          <a:lstStyle/>
          <a:p>
            <a:r>
              <a:rPr lang="el-GR" dirty="0"/>
              <a:t>α</a:t>
            </a:r>
            <a:r>
              <a:rPr lang="en-GB" dirty="0"/>
              <a:t> vs </a:t>
            </a:r>
            <a:r>
              <a:rPr lang="en-GB" dirty="0" err="1"/>
              <a:t>t</a:t>
            </a:r>
            <a:r>
              <a:rPr lang="en-GB" baseline="-25000" dirty="0" err="1"/>
              <a:t>train</a:t>
            </a:r>
            <a:endParaRPr lang="en-GB" baseline="-25000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9466E35A-B7F7-B14D-A994-6A5449ADC2EA}"/>
              </a:ext>
            </a:extLst>
          </p:cNvPr>
          <p:cNvGrpSpPr/>
          <p:nvPr/>
        </p:nvGrpSpPr>
        <p:grpSpPr>
          <a:xfrm>
            <a:off x="5524713" y="11853936"/>
            <a:ext cx="2488755" cy="1357900"/>
            <a:chOff x="5526869" y="5445052"/>
            <a:chExt cx="2488755" cy="1357900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D3500A6F-F7A0-D64D-9741-1018C97C5D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26869" y="5739793"/>
              <a:ext cx="1322710" cy="1063159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4E83461-D0A4-9D45-947D-8FD1D898C3D9}"/>
                </a:ext>
              </a:extLst>
            </p:cNvPr>
            <p:cNvSpPr txBox="1"/>
            <p:nvPr/>
          </p:nvSpPr>
          <p:spPr>
            <a:xfrm>
              <a:off x="5807968" y="5445052"/>
              <a:ext cx="22076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GB" dirty="0">
                  <a:solidFill>
                    <a:schemeClr val="bg1">
                      <a:lumMod val="60000"/>
                      <a:lumOff val="40000"/>
                    </a:schemeClr>
                  </a:solidFill>
                </a:rPr>
                <a:t>Alpha 0.00</a:t>
              </a:r>
              <a:r>
                <a:rPr lang="el-GR" dirty="0">
                  <a:solidFill>
                    <a:schemeClr val="bg1">
                      <a:lumMod val="60000"/>
                      <a:lumOff val="40000"/>
                    </a:schemeClr>
                  </a:solidFill>
                </a:rPr>
                <a:t>1</a:t>
              </a:r>
              <a:r>
                <a:rPr lang="en-GB" dirty="0">
                  <a:solidFill>
                    <a:schemeClr val="bg1">
                      <a:lumMod val="60000"/>
                      <a:lumOff val="40000"/>
                    </a:schemeClr>
                  </a:solidFill>
                </a:rPr>
                <a:t>, 100 min</a:t>
              </a: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963FA80C-9B7E-2746-944D-2A0FCA095F3E}"/>
              </a:ext>
            </a:extLst>
          </p:cNvPr>
          <p:cNvSpPr txBox="1"/>
          <p:nvPr/>
        </p:nvSpPr>
        <p:spPr>
          <a:xfrm>
            <a:off x="1896334" y="692696"/>
            <a:ext cx="962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t = 1min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2D0F0DE-457F-EF4F-9225-A803E563BE61}"/>
              </a:ext>
            </a:extLst>
          </p:cNvPr>
          <p:cNvSpPr txBox="1"/>
          <p:nvPr/>
        </p:nvSpPr>
        <p:spPr>
          <a:xfrm>
            <a:off x="4560630" y="692696"/>
            <a:ext cx="1088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t = 30min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6CA7385-B09C-D341-A4BC-9709F31FD2B9}"/>
              </a:ext>
            </a:extLst>
          </p:cNvPr>
          <p:cNvSpPr txBox="1"/>
          <p:nvPr/>
        </p:nvSpPr>
        <p:spPr>
          <a:xfrm>
            <a:off x="7390494" y="692696"/>
            <a:ext cx="1215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t = 100min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D712E01-1516-454F-AB8C-5A2BDEA519B2}"/>
              </a:ext>
            </a:extLst>
          </p:cNvPr>
          <p:cNvSpPr txBox="1"/>
          <p:nvPr/>
        </p:nvSpPr>
        <p:spPr>
          <a:xfrm>
            <a:off x="10209195" y="692696"/>
            <a:ext cx="1215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t = 300min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AEE8AC9-EC97-8E4A-BEE8-6B47F02D60D8}"/>
              </a:ext>
            </a:extLst>
          </p:cNvPr>
          <p:cNvSpPr txBox="1"/>
          <p:nvPr/>
        </p:nvSpPr>
        <p:spPr>
          <a:xfrm>
            <a:off x="440661" y="1916832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l-GR" dirty="0">
                <a:solidFill>
                  <a:schemeClr val="bg1">
                    <a:lumMod val="60000"/>
                    <a:lumOff val="40000"/>
                  </a:schemeClr>
                </a:solidFill>
              </a:rPr>
              <a:t>α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= 0.1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9FFD537-B759-FA43-B68A-2DD5C80BA263}"/>
              </a:ext>
            </a:extLst>
          </p:cNvPr>
          <p:cNvSpPr txBox="1"/>
          <p:nvPr/>
        </p:nvSpPr>
        <p:spPr>
          <a:xfrm>
            <a:off x="318935" y="3236962"/>
            <a:ext cx="1029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l-GR" dirty="0">
                <a:solidFill>
                  <a:schemeClr val="bg1">
                    <a:lumMod val="60000"/>
                    <a:lumOff val="40000"/>
                  </a:schemeClr>
                </a:solidFill>
              </a:rPr>
              <a:t>α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= 0.01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43DF23F-4888-3445-A9FA-2B9AD4DF96CA}"/>
              </a:ext>
            </a:extLst>
          </p:cNvPr>
          <p:cNvSpPr txBox="1"/>
          <p:nvPr/>
        </p:nvSpPr>
        <p:spPr>
          <a:xfrm>
            <a:off x="318802" y="4591216"/>
            <a:ext cx="1156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l-GR" dirty="0">
                <a:solidFill>
                  <a:schemeClr val="bg1">
                    <a:lumMod val="60000"/>
                    <a:lumOff val="40000"/>
                  </a:schemeClr>
                </a:solidFill>
              </a:rPr>
              <a:t>α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= 0.001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F695969-C14A-CA4F-BE86-E02AD310FF0A}"/>
              </a:ext>
            </a:extLst>
          </p:cNvPr>
          <p:cNvSpPr txBox="1"/>
          <p:nvPr/>
        </p:nvSpPr>
        <p:spPr>
          <a:xfrm>
            <a:off x="263352" y="5949280"/>
            <a:ext cx="1282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l-GR" dirty="0">
                <a:solidFill>
                  <a:schemeClr val="bg1">
                    <a:lumMod val="60000"/>
                    <a:lumOff val="40000"/>
                  </a:schemeClr>
                </a:solidFill>
              </a:rPr>
              <a:t>α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= 0.0001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1D4676A8-4087-DD4E-8EFC-A7705510BF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6075" y="867360"/>
            <a:ext cx="1828800" cy="1828800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1CF49FD2-E046-2C4B-AFF5-744840E630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0610" y="842070"/>
            <a:ext cx="1828800" cy="1828800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9EA12798-8EC5-8240-A606-7AB2803D2A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63625" y="842070"/>
            <a:ext cx="1828800" cy="1828800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A3B403DE-E808-C843-AD3A-6229D7B4E5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15069" y="836712"/>
            <a:ext cx="1828800" cy="1828800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342E85FB-626D-6044-A239-2252D7D30D5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46075" y="2291792"/>
            <a:ext cx="1828800" cy="1828800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EEAA1E78-FDEE-7D45-AB54-4E407243832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90610" y="2250754"/>
            <a:ext cx="1828800" cy="1828800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D5F8FE9C-2EC1-D742-960A-F936D36E321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63625" y="2310808"/>
            <a:ext cx="1828800" cy="1828800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36E0E81E-D6C7-6E41-B4F4-968E0B4432B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015069" y="2344428"/>
            <a:ext cx="1828800" cy="1828800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715B9B54-6ECD-C947-823B-192FF52AB52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46075" y="3741449"/>
            <a:ext cx="1828800" cy="1828800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78484E98-28D7-CA4A-9E70-0E9B5CD33CA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182289" y="3741449"/>
            <a:ext cx="1828800" cy="1828800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49D698AE-BCFE-1341-84F0-55538892D95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163625" y="3741449"/>
            <a:ext cx="1828800" cy="1828800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7C15BFD5-2E5B-0840-8F47-6D3DC54F0CF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044398" y="3741449"/>
            <a:ext cx="1828800" cy="1828800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222F0330-04C9-5748-9AA3-B52F72D3E07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537639" y="5128592"/>
            <a:ext cx="1828800" cy="1828800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387060C3-CDE1-9445-AB1C-87AF78DBA96D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173853" y="5128592"/>
            <a:ext cx="1828800" cy="1828800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9D3DE1A8-DFA4-9D4B-8669-9FFEFDE4BE08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191354" y="5128592"/>
            <a:ext cx="1828800" cy="1828800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A582DC41-14D6-2740-906D-A96EF4C60B1D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0060904" y="5128592"/>
            <a:ext cx="1828800" cy="18288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4E476B8-F57A-5742-9811-D3220D0A91A5}"/>
              </a:ext>
            </a:extLst>
          </p:cNvPr>
          <p:cNvSpPr txBox="1"/>
          <p:nvPr/>
        </p:nvSpPr>
        <p:spPr>
          <a:xfrm>
            <a:off x="3145418" y="2951017"/>
            <a:ext cx="6862617" cy="1200329"/>
          </a:xfrm>
          <a:prstGeom prst="rect">
            <a:avLst/>
          </a:prstGeom>
          <a:solidFill>
            <a:schemeClr val="tx1">
              <a:alpha val="90000"/>
            </a:schemeClr>
          </a:solidFill>
        </p:spPr>
        <p:txBody>
          <a:bodyPr wrap="squar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Banding always precedes instability (I’ve never found ‘stable’ banding)</a:t>
            </a:r>
          </a:p>
          <a:p>
            <a:pPr algn="l"/>
            <a:endParaRPr lang="en-GB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Conclude that banding is an instability in the learning rule, not a result of the granularity of the basis cells (the </a:t>
            </a:r>
            <a:r>
              <a:rPr lang="en-GB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fourier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mode theory) </a:t>
            </a:r>
          </a:p>
        </p:txBody>
      </p:sp>
    </p:spTree>
    <p:extLst>
      <p:ext uri="{BB962C8B-B14F-4D97-AF65-F5344CB8AC3E}">
        <p14:creationId xmlns:p14="http://schemas.microsoft.com/office/powerpoint/2010/main" val="2845305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BCE21-EF6A-A142-A629-67F92BEF60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20688"/>
            <a:ext cx="12210015" cy="686019"/>
          </a:xfrm>
        </p:spPr>
        <p:txBody>
          <a:bodyPr/>
          <a:lstStyle/>
          <a:p>
            <a:r>
              <a:rPr lang="en-GB" dirty="0"/>
              <a:t>Back to </a:t>
            </a:r>
            <a:r>
              <a:rPr lang="en-GB" dirty="0" err="1"/>
              <a:t>onehots</a:t>
            </a:r>
            <a:r>
              <a:rPr lang="en-GB" dirty="0"/>
              <a:t> </a:t>
            </a:r>
            <a:endParaRPr lang="en-GB" baseline="-25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1CB37F1-914B-D747-83DC-6C86590A8445}"/>
              </a:ext>
            </a:extLst>
          </p:cNvPr>
          <p:cNvSpPr txBox="1"/>
          <p:nvPr/>
        </p:nvSpPr>
        <p:spPr>
          <a:xfrm>
            <a:off x="6384032" y="5075972"/>
            <a:ext cx="3151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No oscillations but still unstable 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358846-AB18-C34C-AB24-DBFACE54016F}"/>
              </a:ext>
            </a:extLst>
          </p:cNvPr>
          <p:cNvSpPr txBox="1"/>
          <p:nvPr/>
        </p:nvSpPr>
        <p:spPr>
          <a:xfrm>
            <a:off x="1089764" y="1988840"/>
            <a:ext cx="1832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Using one hot rule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4366D9-570A-CC45-B27B-2EE453C872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764" y="2358172"/>
            <a:ext cx="3403600" cy="2717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9BD86E-81BE-C740-ADBF-8F1C14139F61}"/>
              </a:ext>
            </a:extLst>
          </p:cNvPr>
          <p:cNvSpPr txBox="1"/>
          <p:nvPr/>
        </p:nvSpPr>
        <p:spPr>
          <a:xfrm>
            <a:off x="6281165" y="1916832"/>
            <a:ext cx="3055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Using general state vector rule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7DD905A-EECE-5247-862C-4A6C6DEB9D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4032" y="2218472"/>
            <a:ext cx="34544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65504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B8EA73-D044-824C-8B63-0BDD23962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New current hypothesis: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BF5E67-E9DC-2D4C-8D4B-C77BD2E56450}"/>
              </a:ext>
            </a:extLst>
          </p:cNvPr>
          <p:cNvSpPr txBox="1"/>
          <p:nvPr/>
        </p:nvSpPr>
        <p:spPr>
          <a:xfrm>
            <a:off x="1" y="1124745"/>
            <a:ext cx="5159896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This is an instability arising from the feature-version of the TD learning rule. This update rule is matrix-to-matrix. </a:t>
            </a:r>
          </a:p>
          <a:p>
            <a:pPr algn="l"/>
            <a:endParaRPr lang="en-GB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algn="l"/>
            <a:endParaRPr lang="en-GB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This means we’re effective updating this cell, based on info info from a transition between location x</a:t>
            </a:r>
            <a:r>
              <a:rPr lang="en-GB" baseline="-250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1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and x</a:t>
            </a:r>
            <a:r>
              <a:rPr lang="en-GB" baseline="-250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2</a:t>
            </a:r>
          </a:p>
          <a:p>
            <a:pPr algn="l"/>
            <a:endParaRPr lang="en-GB" baseline="-25000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algn="l"/>
            <a:endParaRPr lang="en-GB" baseline="-25000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In theory we receive no information about </a:t>
            </a:r>
            <a:r>
              <a:rPr lang="en-GB" dirty="0">
                <a:solidFill>
                  <a:srgbClr val="8DA0CC"/>
                </a:solidFill>
              </a:rPr>
              <a:t>this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basis cell and the update to M for it’s corresponding place-cell should be zero BUT if it isn’t zero there’s no mechanism to counter it and the error can grow. Maybe? </a:t>
            </a:r>
          </a:p>
          <a:p>
            <a:pPr algn="l"/>
            <a:endParaRPr lang="en-GB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The reason we only see oscillation </a:t>
            </a:r>
            <a:r>
              <a:rPr lang="en-GB" i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behind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the direction of travel is because any errors accumulated on those ahead are quickly remove when we visit these states and do an informative update.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030A06A-59B7-C347-85CB-B9B37ADC75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23" r="2053" b="5502"/>
          <a:stretch/>
        </p:blipFill>
        <p:spPr>
          <a:xfrm>
            <a:off x="5663952" y="2348880"/>
            <a:ext cx="6120680" cy="43204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6AC9598-B0C2-E445-A9E2-A3F73BC5D13E}"/>
              </a:ext>
            </a:extLst>
          </p:cNvPr>
          <p:cNvSpPr txBox="1"/>
          <p:nvPr/>
        </p:nvSpPr>
        <p:spPr>
          <a:xfrm>
            <a:off x="9634414" y="2368305"/>
            <a:ext cx="385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rgbClr val="66C3A4"/>
                </a:solidFill>
              </a:rPr>
              <a:t>x</a:t>
            </a:r>
            <a:r>
              <a:rPr lang="en-GB" baseline="-25000" dirty="0">
                <a:solidFill>
                  <a:srgbClr val="66C3A4"/>
                </a:solidFill>
              </a:rPr>
              <a:t>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EB0A14-5084-6647-8B54-74A67995A78F}"/>
              </a:ext>
            </a:extLst>
          </p:cNvPr>
          <p:cNvSpPr txBox="1"/>
          <p:nvPr/>
        </p:nvSpPr>
        <p:spPr>
          <a:xfrm>
            <a:off x="10033726" y="2368305"/>
            <a:ext cx="385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rgbClr val="FD8D62"/>
                </a:solidFill>
              </a:rPr>
              <a:t>x</a:t>
            </a:r>
            <a:r>
              <a:rPr lang="en-GB" baseline="-25000" dirty="0">
                <a:solidFill>
                  <a:srgbClr val="FD8D62"/>
                </a:solidFill>
              </a:rPr>
              <a:t>2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4AD9813-68C4-814E-8972-91741C3547DB}"/>
              </a:ext>
            </a:extLst>
          </p:cNvPr>
          <p:cNvSpPr/>
          <p:nvPr/>
        </p:nvSpPr>
        <p:spPr>
          <a:xfrm>
            <a:off x="5951984" y="2348880"/>
            <a:ext cx="432048" cy="432048"/>
          </a:xfrm>
          <a:prstGeom prst="ellipse">
            <a:avLst/>
          </a:prstGeom>
          <a:solidFill>
            <a:srgbClr val="8DA0CC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A3AE0AE-6DB2-5341-8013-DC92AB8C4995}"/>
              </a:ext>
            </a:extLst>
          </p:cNvPr>
          <p:cNvCxnSpPr>
            <a:cxnSpLocks/>
          </p:cNvCxnSpPr>
          <p:nvPr/>
        </p:nvCxnSpPr>
        <p:spPr>
          <a:xfrm>
            <a:off x="9912424" y="2564904"/>
            <a:ext cx="206791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DE3D1025-906F-B74E-B20E-0FC299F705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8942" y="929636"/>
            <a:ext cx="1790700" cy="11049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ACA0C24D-2325-544E-AFDA-15FC3B0D34B3}"/>
              </a:ext>
            </a:extLst>
          </p:cNvPr>
          <p:cNvSpPr/>
          <p:nvPr/>
        </p:nvSpPr>
        <p:spPr>
          <a:xfrm rot="5400000">
            <a:off x="8652279" y="980728"/>
            <a:ext cx="144016" cy="1584175"/>
          </a:xfrm>
          <a:prstGeom prst="rect">
            <a:avLst/>
          </a:prstGeom>
          <a:solidFill>
            <a:srgbClr val="66C3A4">
              <a:alpha val="50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34EECF2-0E71-7047-B239-9AB48FDF7716}"/>
              </a:ext>
            </a:extLst>
          </p:cNvPr>
          <p:cNvSpPr/>
          <p:nvPr/>
        </p:nvSpPr>
        <p:spPr>
          <a:xfrm rot="5400000">
            <a:off x="8652280" y="1124744"/>
            <a:ext cx="144016" cy="1584175"/>
          </a:xfrm>
          <a:prstGeom prst="rect">
            <a:avLst/>
          </a:prstGeom>
          <a:solidFill>
            <a:srgbClr val="FD8D62">
              <a:alpha val="50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E3D53B7-CCA9-354F-820A-29C002516827}"/>
              </a:ext>
            </a:extLst>
          </p:cNvPr>
          <p:cNvSpPr/>
          <p:nvPr/>
        </p:nvSpPr>
        <p:spPr>
          <a:xfrm rot="5400000">
            <a:off x="8652280" y="272032"/>
            <a:ext cx="144016" cy="1584175"/>
          </a:xfrm>
          <a:prstGeom prst="rect">
            <a:avLst/>
          </a:prstGeom>
          <a:solidFill>
            <a:srgbClr val="8DA0CC">
              <a:alpha val="50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FFE93CD-0232-294A-9643-0FB92A5471D5}"/>
              </a:ext>
            </a:extLst>
          </p:cNvPr>
          <p:cNvSpPr txBox="1"/>
          <p:nvPr/>
        </p:nvSpPr>
        <p:spPr>
          <a:xfrm>
            <a:off x="9707266" y="848830"/>
            <a:ext cx="13472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4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A cell far away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B7419D0-2620-314A-9ED2-7AB4A6CDD586}"/>
              </a:ext>
            </a:extLst>
          </p:cNvPr>
          <p:cNvSpPr txBox="1"/>
          <p:nvPr/>
        </p:nvSpPr>
        <p:spPr>
          <a:xfrm>
            <a:off x="9700916" y="1619508"/>
            <a:ext cx="22445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4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Cells close to current location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9FD841A3-A7E9-9641-8B64-59691897F3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6080" y="1298214"/>
            <a:ext cx="825500" cy="3302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DCAE37E-83C5-AD40-8BAB-8387E1E900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5896" y="3573016"/>
            <a:ext cx="2888376" cy="374419"/>
          </a:xfrm>
          <a:prstGeom prst="rect">
            <a:avLst/>
          </a:prstGeom>
        </p:spPr>
      </p:pic>
      <p:pic>
        <p:nvPicPr>
          <p:cNvPr id="26" name="Content Placeholder 4">
            <a:extLst>
              <a:ext uri="{FF2B5EF4-FFF2-40B4-BE49-F238E27FC236}">
                <a16:creationId xmlns:a16="http://schemas.microsoft.com/office/drawing/2014/main" id="{2CBB68E6-DC43-FC47-84E0-0F1F0033992A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6"/>
          <a:stretch>
            <a:fillRect/>
          </a:stretch>
        </p:blipFill>
        <p:spPr>
          <a:xfrm>
            <a:off x="5767594" y="4675486"/>
            <a:ext cx="2061348" cy="1619905"/>
          </a:xfr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31A84023-17AF-4A43-B788-4C1332C2E88B}"/>
              </a:ext>
            </a:extLst>
          </p:cNvPr>
          <p:cNvGrpSpPr/>
          <p:nvPr/>
        </p:nvGrpSpPr>
        <p:grpSpPr>
          <a:xfrm>
            <a:off x="6396369" y="4869160"/>
            <a:ext cx="378630" cy="581397"/>
            <a:chOff x="6396369" y="4869160"/>
            <a:chExt cx="378630" cy="581397"/>
          </a:xfrm>
        </p:grpSpPr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3DC5AEE4-AD1A-F346-A0CC-07EEA41F6F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85684" y="5162525"/>
              <a:ext cx="0" cy="288032"/>
            </a:xfrm>
            <a:prstGeom prst="straightConnector1">
              <a:avLst/>
            </a:prstGeom>
            <a:ln>
              <a:solidFill>
                <a:srgbClr val="FD8D6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F9C4637-8328-DA4B-A9CA-11A19DC37A1B}"/>
                </a:ext>
              </a:extLst>
            </p:cNvPr>
            <p:cNvSpPr txBox="1"/>
            <p:nvPr/>
          </p:nvSpPr>
          <p:spPr>
            <a:xfrm>
              <a:off x="6396369" y="4869160"/>
              <a:ext cx="3786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GB" dirty="0">
                  <a:solidFill>
                    <a:srgbClr val="FD8D62"/>
                  </a:solidFill>
                  <a:sym typeface="Wingdings" pitchFamily="2" charset="2"/>
                </a:rPr>
                <a:t>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5A45DB71-ED80-6243-8530-62F6C5B7D791}"/>
              </a:ext>
            </a:extLst>
          </p:cNvPr>
          <p:cNvGrpSpPr/>
          <p:nvPr/>
        </p:nvGrpSpPr>
        <p:grpSpPr>
          <a:xfrm>
            <a:off x="6396369" y="5462062"/>
            <a:ext cx="378630" cy="640526"/>
            <a:chOff x="6396369" y="5450557"/>
            <a:chExt cx="378630" cy="640526"/>
          </a:xfrm>
        </p:grpSpPr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EF8B8EFB-F531-A646-91A2-4E4CD8F90F11}"/>
                </a:ext>
              </a:extLst>
            </p:cNvPr>
            <p:cNvCxnSpPr>
              <a:cxnSpLocks/>
            </p:cNvCxnSpPr>
            <p:nvPr/>
          </p:nvCxnSpPr>
          <p:spPr>
            <a:xfrm>
              <a:off x="6585684" y="5450557"/>
              <a:ext cx="0" cy="346323"/>
            </a:xfrm>
            <a:prstGeom prst="straightConnector1">
              <a:avLst/>
            </a:prstGeom>
            <a:ln>
              <a:solidFill>
                <a:srgbClr val="66C3A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8C02E4A-7530-AE4B-8A44-85EC752C94FC}"/>
                </a:ext>
              </a:extLst>
            </p:cNvPr>
            <p:cNvSpPr txBox="1"/>
            <p:nvPr/>
          </p:nvSpPr>
          <p:spPr>
            <a:xfrm>
              <a:off x="6396369" y="5721751"/>
              <a:ext cx="3786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GB" dirty="0">
                  <a:solidFill>
                    <a:srgbClr val="66C3A4"/>
                  </a:solidFill>
                  <a:sym typeface="Wingdings" pitchFamily="2" charset="2"/>
                </a:rPr>
                <a:t>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068373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C1C5BFF-26CF-914D-A9B5-837651845882}"/>
              </a:ext>
            </a:extLst>
          </p:cNvPr>
          <p:cNvSpPr txBox="1"/>
          <p:nvPr/>
        </p:nvSpPr>
        <p:spPr>
          <a:xfrm>
            <a:off x="-9007" y="809417"/>
            <a:ext cx="12369704" cy="707886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>
                    <a:lumMod val="75000"/>
                  </a:schemeClr>
                </a:solidFill>
                <a:latin typeface="Tw Cen MT" panose="020B0602020104020603" pitchFamily="34" charset="77"/>
              </a:rPr>
              <a:t>Four rooms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2789A5-652D-3645-BF2F-28B620F76CA5}"/>
              </a:ext>
            </a:extLst>
          </p:cNvPr>
          <p:cNvSpPr txBox="1"/>
          <p:nvPr/>
        </p:nvSpPr>
        <p:spPr>
          <a:xfrm>
            <a:off x="9120336" y="34290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endParaRPr lang="en-US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47E4F2C-06BD-A64A-83EC-4D8AB64F3D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7688" y="1645072"/>
            <a:ext cx="5212928" cy="521292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AC8308A-8B11-EE4A-A1CF-EF151DE40E60}"/>
              </a:ext>
            </a:extLst>
          </p:cNvPr>
          <p:cNvSpPr txBox="1"/>
          <p:nvPr/>
        </p:nvSpPr>
        <p:spPr>
          <a:xfrm>
            <a:off x="1350293" y="7270195"/>
            <a:ext cx="38747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Biggest problems: </a:t>
            </a:r>
          </a:p>
          <a:p>
            <a:pPr algn="l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• Can be slow to train </a:t>
            </a:r>
          </a:p>
          <a:p>
            <a:pPr algn="l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• Defining position to state rep function non-trivial (I guess that’s the whole point)</a:t>
            </a:r>
          </a:p>
        </p:txBody>
      </p:sp>
    </p:spTree>
    <p:extLst>
      <p:ext uri="{BB962C8B-B14F-4D97-AF65-F5344CB8AC3E}">
        <p14:creationId xmlns:p14="http://schemas.microsoft.com/office/powerpoint/2010/main" val="325931429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4EECE-24EB-7C45-80F1-D4ADB28CA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Things I’ve tried: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165977-1477-FC4A-BCD7-A7665820AC8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-72008" y="1124744"/>
            <a:ext cx="6384032" cy="7556954"/>
          </a:xfrm>
        </p:spPr>
        <p:txBody>
          <a:bodyPr>
            <a:normAutofit/>
          </a:bodyPr>
          <a:lstStyle/>
          <a:p>
            <a:r>
              <a:rPr lang="en-GB" sz="2400" dirty="0"/>
              <a:t>Masking M updates to place cells far from current location. </a:t>
            </a:r>
            <a:r>
              <a:rPr lang="en-GB" sz="2400" dirty="0">
                <a:solidFill>
                  <a:srgbClr val="FD8D62"/>
                </a:solidFill>
              </a:rPr>
              <a:t>Maybe works?</a:t>
            </a:r>
          </a:p>
          <a:p>
            <a:endParaRPr lang="en-GB" sz="2400" dirty="0"/>
          </a:p>
          <a:p>
            <a:r>
              <a:rPr lang="en-GB" sz="2400" dirty="0"/>
              <a:t>Regularisation of M.</a:t>
            </a:r>
            <a:r>
              <a:rPr lang="en-GB" sz="2400" dirty="0">
                <a:solidFill>
                  <a:srgbClr val="FF0000"/>
                </a:solidFill>
              </a:rPr>
              <a:t> Nope.</a:t>
            </a:r>
          </a:p>
          <a:p>
            <a:endParaRPr lang="en-GB" sz="2400" dirty="0"/>
          </a:p>
          <a:p>
            <a:r>
              <a:rPr lang="en-GB" sz="2400" dirty="0"/>
              <a:t>Randomising the TD update order (reduce correlation of updates). </a:t>
            </a:r>
            <a:r>
              <a:rPr lang="en-GB" sz="2400" dirty="0">
                <a:solidFill>
                  <a:srgbClr val="FF0000"/>
                </a:solidFill>
              </a:rPr>
              <a:t>Doesn’t help.</a:t>
            </a:r>
          </a:p>
          <a:p>
            <a:endParaRPr lang="en-GB" sz="2400" dirty="0"/>
          </a:p>
          <a:p>
            <a:r>
              <a:rPr lang="en-GB" sz="2400" dirty="0"/>
              <a:t>Initialise M high. </a:t>
            </a:r>
            <a:r>
              <a:rPr lang="en-GB" sz="2400" dirty="0">
                <a:solidFill>
                  <a:srgbClr val="FF0000"/>
                </a:solidFill>
              </a:rPr>
              <a:t>Doesn’t help.</a:t>
            </a:r>
          </a:p>
          <a:p>
            <a:endParaRPr lang="en-GB" sz="2400" dirty="0"/>
          </a:p>
          <a:p>
            <a:r>
              <a:rPr lang="en-GB" sz="2400" dirty="0"/>
              <a:t>Ask Will if he ever had instabilities? </a:t>
            </a:r>
          </a:p>
          <a:p>
            <a:endParaRPr lang="en-GB" sz="20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A6AA1DE-B693-AC43-A15C-6941071E886E}"/>
              </a:ext>
            </a:extLst>
          </p:cNvPr>
          <p:cNvSpPr txBox="1"/>
          <p:nvPr/>
        </p:nvSpPr>
        <p:spPr>
          <a:xfrm>
            <a:off x="6672064" y="4427820"/>
            <a:ext cx="4827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Doesn’t really help (and non-BP, non-local updates)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E091499A-F8DA-BE42-B981-28AC3E62CBE2}"/>
              </a:ext>
            </a:extLst>
          </p:cNvPr>
          <p:cNvGrpSpPr/>
          <p:nvPr/>
        </p:nvGrpSpPr>
        <p:grpSpPr>
          <a:xfrm>
            <a:off x="7641110" y="620688"/>
            <a:ext cx="4330182" cy="2213379"/>
            <a:chOff x="7641110" y="894794"/>
            <a:chExt cx="4330182" cy="2213379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81D07B6-D113-6E4E-BB0F-6E11C4A2E8AE}"/>
                </a:ext>
              </a:extLst>
            </p:cNvPr>
            <p:cNvSpPr txBox="1"/>
            <p:nvPr/>
          </p:nvSpPr>
          <p:spPr>
            <a:xfrm>
              <a:off x="8616280" y="1659467"/>
              <a:ext cx="15600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GB" dirty="0">
                  <a:solidFill>
                    <a:schemeClr val="bg1">
                      <a:lumMod val="60000"/>
                      <a:lumOff val="40000"/>
                    </a:schemeClr>
                  </a:solidFill>
                </a:rPr>
                <a:t>vs no masking: </a:t>
              </a: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6B2F6197-2E29-7546-802A-416ECA411C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992544" y="908720"/>
              <a:ext cx="978748" cy="767717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B4DCD797-F50D-7C4A-B9CB-AA3BFF1CD4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43346" y="894794"/>
              <a:ext cx="975169" cy="751540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4A535055-0090-F14D-A151-576922773A6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48881" y="1638836"/>
              <a:ext cx="932803" cy="710044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ACD7A11E-B3FC-4F43-917F-B7F7C1E314F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000557" y="1657719"/>
              <a:ext cx="923407" cy="710044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BAC7D015-0E3C-0D4A-91CE-E3E9A11B3DB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995020" y="2367763"/>
              <a:ext cx="934479" cy="723356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1672F649-93C5-7C47-BCA0-519244127DD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641110" y="2348880"/>
              <a:ext cx="975170" cy="759293"/>
            </a:xfrm>
            <a:prstGeom prst="rect">
              <a:avLst/>
            </a:prstGeom>
          </p:spPr>
        </p:pic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4447F784-DC7C-3940-92D9-652AF7EEF71E}"/>
              </a:ext>
            </a:extLst>
          </p:cNvPr>
          <p:cNvSpPr/>
          <p:nvPr/>
        </p:nvSpPr>
        <p:spPr>
          <a:xfrm>
            <a:off x="5521181" y="2852936"/>
            <a:ext cx="712879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 err="1">
                <a:solidFill>
                  <a:srgbClr val="E45649"/>
                </a:solidFill>
                <a:latin typeface="Menlo" panose="020B0609030804020204" pitchFamily="49" charset="0"/>
              </a:rPr>
              <a:t>self</a:t>
            </a:r>
            <a:r>
              <a:rPr lang="en-GB" sz="1200" dirty="0" err="1">
                <a:solidFill>
                  <a:srgbClr val="383A42"/>
                </a:solidFill>
                <a:latin typeface="Menlo" panose="020B0609030804020204" pitchFamily="49" charset="0"/>
              </a:rPr>
              <a:t>.M</a:t>
            </a:r>
            <a:r>
              <a:rPr lang="en-GB" sz="1200" dirty="0">
                <a:solidFill>
                  <a:srgbClr val="383A42"/>
                </a:solidFill>
                <a:latin typeface="Menlo" panose="020B0609030804020204" pitchFamily="49" charset="0"/>
              </a:rPr>
              <a:t> = </a:t>
            </a:r>
            <a:r>
              <a:rPr lang="en-GB" sz="1200" dirty="0" err="1">
                <a:solidFill>
                  <a:srgbClr val="E45649"/>
                </a:solidFill>
                <a:latin typeface="Menlo" panose="020B0609030804020204" pitchFamily="49" charset="0"/>
              </a:rPr>
              <a:t>self</a:t>
            </a:r>
            <a:r>
              <a:rPr lang="en-GB" sz="1200" dirty="0" err="1">
                <a:solidFill>
                  <a:srgbClr val="383A42"/>
                </a:solidFill>
                <a:latin typeface="Menlo" panose="020B0609030804020204" pitchFamily="49" charset="0"/>
              </a:rPr>
              <a:t>.M</a:t>
            </a:r>
            <a:r>
              <a:rPr lang="en-GB" sz="1200" dirty="0">
                <a:solidFill>
                  <a:srgbClr val="383A42"/>
                </a:solidFill>
                <a:latin typeface="Menlo" panose="020B0609030804020204" pitchFamily="49" charset="0"/>
              </a:rPr>
              <a:t> + alpha * (</a:t>
            </a:r>
            <a:r>
              <a:rPr lang="en-GB" sz="1200" dirty="0" err="1">
                <a:solidFill>
                  <a:srgbClr val="383A42"/>
                </a:solidFill>
                <a:latin typeface="Menlo" panose="020B0609030804020204" pitchFamily="49" charset="0"/>
              </a:rPr>
              <a:t>np.outer</a:t>
            </a:r>
            <a:r>
              <a:rPr lang="en-GB" sz="1200" dirty="0">
                <a:solidFill>
                  <a:srgbClr val="383A42"/>
                </a:solidFill>
                <a:latin typeface="Menlo" panose="020B0609030804020204" pitchFamily="49" charset="0"/>
              </a:rPr>
              <a:t>(delta, state) - </a:t>
            </a:r>
            <a:r>
              <a:rPr lang="en-GB" sz="1200" dirty="0">
                <a:solidFill>
                  <a:srgbClr val="986801"/>
                </a:solidFill>
                <a:latin typeface="Menlo" panose="020B0609030804020204" pitchFamily="49" charset="0"/>
              </a:rPr>
              <a:t>0.1</a:t>
            </a:r>
            <a:r>
              <a:rPr lang="en-GB" sz="1200" dirty="0">
                <a:solidFill>
                  <a:srgbClr val="383A42"/>
                </a:solidFill>
                <a:latin typeface="Menlo" panose="020B0609030804020204" pitchFamily="49" charset="0"/>
              </a:rPr>
              <a:t>*(</a:t>
            </a:r>
            <a:r>
              <a:rPr lang="en-GB" sz="1200" dirty="0" err="1">
                <a:solidFill>
                  <a:srgbClr val="E45649"/>
                </a:solidFill>
                <a:latin typeface="Menlo" panose="020B0609030804020204" pitchFamily="49" charset="0"/>
              </a:rPr>
              <a:t>self</a:t>
            </a:r>
            <a:r>
              <a:rPr lang="en-GB" sz="1200" dirty="0" err="1">
                <a:solidFill>
                  <a:srgbClr val="383A42"/>
                </a:solidFill>
                <a:latin typeface="Menlo" panose="020B0609030804020204" pitchFamily="49" charset="0"/>
              </a:rPr>
              <a:t>.M</a:t>
            </a:r>
            <a:r>
              <a:rPr lang="en-GB" sz="1200" dirty="0">
                <a:solidFill>
                  <a:srgbClr val="383A42"/>
                </a:solidFill>
                <a:latin typeface="Menlo" panose="020B0609030804020204" pitchFamily="49" charset="0"/>
              </a:rPr>
              <a:t>**</a:t>
            </a:r>
            <a:r>
              <a:rPr lang="en-GB" sz="1200" dirty="0">
                <a:solidFill>
                  <a:srgbClr val="986801"/>
                </a:solidFill>
                <a:latin typeface="Menlo" panose="020B0609030804020204" pitchFamily="49" charset="0"/>
              </a:rPr>
              <a:t>2</a:t>
            </a:r>
            <a:r>
              <a:rPr lang="en-GB" sz="1200" dirty="0">
                <a:solidFill>
                  <a:srgbClr val="383A42"/>
                </a:solidFill>
                <a:latin typeface="Menlo" panose="020B0609030804020204" pitchFamily="49" charset="0"/>
              </a:rPr>
              <a:t>)*</a:t>
            </a:r>
            <a:r>
              <a:rPr lang="en-GB" sz="1200" dirty="0" err="1">
                <a:solidFill>
                  <a:srgbClr val="E45649"/>
                </a:solidFill>
                <a:latin typeface="Menlo" panose="020B0609030804020204" pitchFamily="49" charset="0"/>
              </a:rPr>
              <a:t>self</a:t>
            </a:r>
            <a:r>
              <a:rPr lang="en-GB" sz="1200" dirty="0" err="1">
                <a:solidFill>
                  <a:srgbClr val="383A42"/>
                </a:solidFill>
                <a:latin typeface="Menlo" panose="020B0609030804020204" pitchFamily="49" charset="0"/>
              </a:rPr>
              <a:t>.M</a:t>
            </a:r>
            <a:r>
              <a:rPr lang="en-GB" sz="1200" dirty="0">
                <a:solidFill>
                  <a:srgbClr val="383A42"/>
                </a:solidFill>
                <a:latin typeface="Menlo" panose="020B0609030804020204" pitchFamily="49" charset="0"/>
              </a:rPr>
              <a:t>)</a:t>
            </a:r>
            <a:endParaRPr lang="en-GB" sz="1200" b="0" dirty="0">
              <a:solidFill>
                <a:srgbClr val="383A42"/>
              </a:solidFill>
              <a:effectLst/>
              <a:latin typeface="Menlo" panose="020B0609030804020204" pitchFamily="49" charset="0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561C6F53-F5E8-AF48-89B1-A551A68EFF3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84432" y="3215983"/>
            <a:ext cx="1294379" cy="100510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BE492304-4600-4544-BCEA-B994AA03B06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81684" y="3193120"/>
            <a:ext cx="1323797" cy="1005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30262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C03F43-C9D3-E543-A121-4F2CE80A6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Ignoring that for now: back to STPD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C9D5E3-6066-B941-BC5B-AEB3F9E6F3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1704" y="1556792"/>
            <a:ext cx="5664200" cy="9017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19F35C4-57D8-7F48-BEDC-A742E79743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8706" y="2780928"/>
            <a:ext cx="9372600" cy="10287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1514AB7-24D2-BE48-874B-0E8624B272B0}"/>
              </a:ext>
            </a:extLst>
          </p:cNvPr>
          <p:cNvSpPr txBox="1"/>
          <p:nvPr/>
        </p:nvSpPr>
        <p:spPr>
          <a:xfrm>
            <a:off x="647020" y="4948578"/>
            <a:ext cx="1543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For constant </a:t>
            </a:r>
            <a:r>
              <a:rPr lang="el-GR" dirty="0">
                <a:solidFill>
                  <a:schemeClr val="bg1">
                    <a:lumMod val="60000"/>
                    <a:lumOff val="40000"/>
                  </a:schemeClr>
                </a:solidFill>
              </a:rPr>
              <a:t>τ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: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19481AF-7BA2-034F-9AA8-1598F7F65C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7154" y="4869408"/>
            <a:ext cx="1689100" cy="431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C4FD2E1-88CA-604A-B7BE-0601771493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32104" y="4577308"/>
            <a:ext cx="2781300" cy="1016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200C4CD-FCEC-0343-8906-DAE89DF02037}"/>
              </a:ext>
            </a:extLst>
          </p:cNvPr>
          <p:cNvSpPr txBox="1"/>
          <p:nvPr/>
        </p:nvSpPr>
        <p:spPr>
          <a:xfrm>
            <a:off x="2587154" y="5733256"/>
            <a:ext cx="1923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At constant </a:t>
            </a:r>
            <a:r>
              <a:rPr lang="el-GR" dirty="0">
                <a:solidFill>
                  <a:schemeClr val="bg1">
                    <a:lumMod val="60000"/>
                    <a:lumOff val="40000"/>
                  </a:schemeClr>
                </a:solidFill>
              </a:rPr>
              <a:t>σ</a:t>
            </a:r>
            <a:r>
              <a:rPr lang="en-GB" baseline="-250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basis cell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E6F3267-F5DC-624F-B93F-AF408B675F1E}"/>
              </a:ext>
            </a:extLst>
          </p:cNvPr>
          <p:cNvSpPr txBox="1"/>
          <p:nvPr/>
        </p:nvSpPr>
        <p:spPr>
          <a:xfrm>
            <a:off x="7968208" y="5741032"/>
            <a:ext cx="1526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At constant </a:t>
            </a:r>
            <a:r>
              <a:rPr lang="en-GB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v</a:t>
            </a:r>
            <a:r>
              <a:rPr lang="en-GB" baseline="-25000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rat</a:t>
            </a:r>
            <a:endParaRPr lang="en-GB" baseline="-25000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482367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CF1ED5-FB96-5E44-9693-8E75B4100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Fixed it!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B73FD2-67E0-2D42-9B53-F176F49ABC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9125" y="1655803"/>
            <a:ext cx="9729432" cy="964098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EBE5DC2F-A5AA-EA44-922A-6DA8088BDB81}"/>
              </a:ext>
            </a:extLst>
          </p:cNvPr>
          <p:cNvGrpSpPr/>
          <p:nvPr/>
        </p:nvGrpSpPr>
        <p:grpSpPr>
          <a:xfrm>
            <a:off x="1599125" y="4581128"/>
            <a:ext cx="7557428" cy="981109"/>
            <a:chOff x="1058852" y="4122077"/>
            <a:chExt cx="7557428" cy="981109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6968B0D3-AEB3-D44E-A9FE-A253E5B2FA59}"/>
                </a:ext>
              </a:extLst>
            </p:cNvPr>
            <p:cNvSpPr/>
            <p:nvPr/>
          </p:nvSpPr>
          <p:spPr>
            <a:xfrm>
              <a:off x="3143672" y="4437112"/>
              <a:ext cx="936104" cy="360040"/>
            </a:xfrm>
            <a:prstGeom prst="roundRect">
              <a:avLst/>
            </a:prstGeom>
            <a:solidFill>
              <a:srgbClr val="FD8D62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FD8D62"/>
                </a:solidFill>
              </a:endParaRPr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F6996B7F-F21B-8340-99B3-8EC238ED1298}"/>
                </a:ext>
              </a:extLst>
            </p:cNvPr>
            <p:cNvSpPr/>
            <p:nvPr/>
          </p:nvSpPr>
          <p:spPr>
            <a:xfrm>
              <a:off x="7680176" y="4437112"/>
              <a:ext cx="936104" cy="360040"/>
            </a:xfrm>
            <a:prstGeom prst="roundRect">
              <a:avLst/>
            </a:prstGeom>
            <a:solidFill>
              <a:srgbClr val="FF000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314BA76-3368-8346-AD5F-8AB71867882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58852" y="4122077"/>
              <a:ext cx="7542838" cy="981109"/>
            </a:xfrm>
            <a:prstGeom prst="rect">
              <a:avLst/>
            </a:prstGeom>
          </p:spPr>
        </p:pic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83603EC7-A2BB-D048-86B4-6FBB052407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9125" y="2952938"/>
            <a:ext cx="8608096" cy="96234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67E4EC4-0D07-4B4D-B72D-693D0F896E47}"/>
              </a:ext>
            </a:extLst>
          </p:cNvPr>
          <p:cNvSpPr txBox="1"/>
          <p:nvPr/>
        </p:nvSpPr>
        <p:spPr>
          <a:xfrm>
            <a:off x="-1" y="1928126"/>
            <a:ext cx="1475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rgbClr val="66C3A4"/>
                </a:solidFill>
              </a:rPr>
              <a:t>Correct forms: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E71D769-AB6F-C249-A623-740FF72B8323}"/>
              </a:ext>
            </a:extLst>
          </p:cNvPr>
          <p:cNvSpPr txBox="1"/>
          <p:nvPr/>
        </p:nvSpPr>
        <p:spPr>
          <a:xfrm>
            <a:off x="709838" y="4869160"/>
            <a:ext cx="705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rgbClr val="FF0000"/>
                </a:solidFill>
              </a:rPr>
              <a:t>I had:</a:t>
            </a:r>
          </a:p>
        </p:txBody>
      </p:sp>
    </p:spTree>
    <p:extLst>
      <p:ext uri="{BB962C8B-B14F-4D97-AF65-F5344CB8AC3E}">
        <p14:creationId xmlns:p14="http://schemas.microsoft.com/office/powerpoint/2010/main" val="2241874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CF1ED5-FB96-5E44-9693-8E75B4100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Full derivation: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E46845-D263-514D-9C41-7AAB8C61F2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7908" y="1296144"/>
            <a:ext cx="4932628" cy="527658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71B7C20-267A-8345-8441-EA0E7E2469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340" y="1297010"/>
            <a:ext cx="5097084" cy="5300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59290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CF1ED5-FB96-5E44-9693-8E75B4100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Intuition for learning rule: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027951-13F5-B042-B56F-680F0786E4F3}"/>
              </a:ext>
            </a:extLst>
          </p:cNvPr>
          <p:cNvSpPr txBox="1"/>
          <p:nvPr/>
        </p:nvSpPr>
        <p:spPr>
          <a:xfrm>
            <a:off x="770021" y="2107823"/>
            <a:ext cx="1996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Discrete time steps: 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1FC82EB-2C52-DD4C-884E-2463F4ECF90C}"/>
              </a:ext>
            </a:extLst>
          </p:cNvPr>
          <p:cNvGrpSpPr/>
          <p:nvPr/>
        </p:nvGrpSpPr>
        <p:grpSpPr>
          <a:xfrm>
            <a:off x="3215680" y="2140615"/>
            <a:ext cx="3960440" cy="1470845"/>
            <a:chOff x="3719736" y="1524000"/>
            <a:chExt cx="4168080" cy="1905001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B806A6E6-A175-1242-B872-C300F3093082}"/>
                </a:ext>
              </a:extLst>
            </p:cNvPr>
            <p:cNvCxnSpPr/>
            <p:nvPr/>
          </p:nvCxnSpPr>
          <p:spPr>
            <a:xfrm>
              <a:off x="3719736" y="1524000"/>
              <a:ext cx="0" cy="1905000"/>
            </a:xfrm>
            <a:prstGeom prst="line">
              <a:avLst/>
            </a:prstGeom>
            <a:ln w="25400">
              <a:solidFill>
                <a:schemeClr val="bg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9DEC3280-97DD-FB46-B8AB-969D01CC19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19736" y="3429000"/>
              <a:ext cx="4168080" cy="0"/>
            </a:xfrm>
            <a:prstGeom prst="line">
              <a:avLst/>
            </a:prstGeom>
            <a:ln w="25400">
              <a:solidFill>
                <a:schemeClr val="bg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CB3213E-BB73-1342-93E1-C8DD7881CBBC}"/>
                </a:ext>
              </a:extLst>
            </p:cNvPr>
            <p:cNvSpPr/>
            <p:nvPr/>
          </p:nvSpPr>
          <p:spPr>
            <a:xfrm>
              <a:off x="3719736" y="1628800"/>
              <a:ext cx="288032" cy="180020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004B832-85C4-294B-ADE2-37CAAFCD2CCD}"/>
                </a:ext>
              </a:extLst>
            </p:cNvPr>
            <p:cNvSpPr/>
            <p:nvPr/>
          </p:nvSpPr>
          <p:spPr>
            <a:xfrm>
              <a:off x="4007768" y="1989826"/>
              <a:ext cx="288032" cy="143917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8156E1A-3EAA-624F-83F9-07A7A201D800}"/>
                </a:ext>
              </a:extLst>
            </p:cNvPr>
            <p:cNvSpPr/>
            <p:nvPr/>
          </p:nvSpPr>
          <p:spPr>
            <a:xfrm>
              <a:off x="4295799" y="2435903"/>
              <a:ext cx="288032" cy="993096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C63FA2F-80B0-654F-AE9F-EE6AAF5DA673}"/>
                </a:ext>
              </a:extLst>
            </p:cNvPr>
            <p:cNvSpPr/>
            <p:nvPr/>
          </p:nvSpPr>
          <p:spPr>
            <a:xfrm>
              <a:off x="4583831" y="2520562"/>
              <a:ext cx="288032" cy="908437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35907C4-596B-2E43-A11D-5BAA08BCE366}"/>
                </a:ext>
              </a:extLst>
            </p:cNvPr>
            <p:cNvSpPr/>
            <p:nvPr/>
          </p:nvSpPr>
          <p:spPr>
            <a:xfrm>
              <a:off x="4871862" y="2636913"/>
              <a:ext cx="288032" cy="792086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46FFCAB-7CBD-3C4C-95E6-5B425BE6226A}"/>
                </a:ext>
              </a:extLst>
            </p:cNvPr>
            <p:cNvSpPr/>
            <p:nvPr/>
          </p:nvSpPr>
          <p:spPr>
            <a:xfrm>
              <a:off x="5159894" y="2862470"/>
              <a:ext cx="288032" cy="56653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16BF013-EF7E-F540-8CC0-85FC79D134C2}"/>
                </a:ext>
              </a:extLst>
            </p:cNvPr>
            <p:cNvSpPr/>
            <p:nvPr/>
          </p:nvSpPr>
          <p:spPr>
            <a:xfrm>
              <a:off x="5447926" y="2924943"/>
              <a:ext cx="288032" cy="504058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7DD2254-81A9-2F49-BA5D-0A0B7394CAA1}"/>
                </a:ext>
              </a:extLst>
            </p:cNvPr>
            <p:cNvSpPr/>
            <p:nvPr/>
          </p:nvSpPr>
          <p:spPr>
            <a:xfrm>
              <a:off x="5735957" y="2862470"/>
              <a:ext cx="288032" cy="56653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89FE061-7195-C94A-90A6-CE8AF4186A3E}"/>
                </a:ext>
              </a:extLst>
            </p:cNvPr>
            <p:cNvSpPr/>
            <p:nvPr/>
          </p:nvSpPr>
          <p:spPr>
            <a:xfrm>
              <a:off x="6023989" y="3101009"/>
              <a:ext cx="288032" cy="327991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6C3CFE7-6B30-2F4D-8DBA-3DCEBC3C8218}"/>
                </a:ext>
              </a:extLst>
            </p:cNvPr>
            <p:cNvSpPr/>
            <p:nvPr/>
          </p:nvSpPr>
          <p:spPr>
            <a:xfrm>
              <a:off x="6312020" y="3196423"/>
              <a:ext cx="288032" cy="232577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515C5161-38BD-8A46-B9F2-E284D8C2016C}"/>
                </a:ext>
              </a:extLst>
            </p:cNvPr>
            <p:cNvSpPr/>
            <p:nvPr/>
          </p:nvSpPr>
          <p:spPr>
            <a:xfrm>
              <a:off x="6598019" y="3077156"/>
              <a:ext cx="288032" cy="35184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3EA489A-7C23-AA40-9AD1-9BE6F12C8F71}"/>
                </a:ext>
              </a:extLst>
            </p:cNvPr>
            <p:cNvSpPr/>
            <p:nvPr/>
          </p:nvSpPr>
          <p:spPr>
            <a:xfrm>
              <a:off x="6886050" y="3244132"/>
              <a:ext cx="288032" cy="184868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E484A7AC-3881-6F45-90AE-05544508DDCC}"/>
                </a:ext>
              </a:extLst>
            </p:cNvPr>
            <p:cNvSpPr/>
            <p:nvPr/>
          </p:nvSpPr>
          <p:spPr>
            <a:xfrm>
              <a:off x="7174082" y="3284983"/>
              <a:ext cx="288032" cy="144016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E56712C-24B9-A04E-A5B7-A280686AA06D}"/>
                </a:ext>
              </a:extLst>
            </p:cNvPr>
            <p:cNvSpPr/>
            <p:nvPr/>
          </p:nvSpPr>
          <p:spPr>
            <a:xfrm>
              <a:off x="7462113" y="3335546"/>
              <a:ext cx="288032" cy="93453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B96987DA-A1CB-2E48-84E5-C50F2797BA3E}"/>
              </a:ext>
            </a:extLst>
          </p:cNvPr>
          <p:cNvSpPr txBox="1"/>
          <p:nvPr/>
        </p:nvSpPr>
        <p:spPr>
          <a:xfrm>
            <a:off x="3275764" y="3611458"/>
            <a:ext cx="2279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dirty="0">
                <a:solidFill>
                  <a:schemeClr val="bg1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rPr>
              <a:t>t</a:t>
            </a:r>
            <a:endParaRPr lang="en-GB" sz="1100" dirty="0">
              <a:solidFill>
                <a:schemeClr val="bg1">
                  <a:lumMod val="60000"/>
                  <a:lumOff val="40000"/>
                </a:schemeClr>
              </a:solidFill>
              <a:latin typeface="Avenir Book" panose="02000503020000020003" pitchFamily="2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D3489A7-FE1F-8D44-A05A-7E4DC8513367}"/>
              </a:ext>
            </a:extLst>
          </p:cNvPr>
          <p:cNvSpPr txBox="1"/>
          <p:nvPr/>
        </p:nvSpPr>
        <p:spPr>
          <a:xfrm>
            <a:off x="3480314" y="3614037"/>
            <a:ext cx="38343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dirty="0">
                <a:solidFill>
                  <a:schemeClr val="bg1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rPr>
              <a:t>t+1</a:t>
            </a:r>
            <a:endParaRPr lang="en-GB" sz="1100" dirty="0">
              <a:solidFill>
                <a:schemeClr val="bg1">
                  <a:lumMod val="60000"/>
                  <a:lumOff val="40000"/>
                </a:schemeClr>
              </a:solidFill>
              <a:latin typeface="Avenir Book" panose="02000503020000020003" pitchFamily="2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4B13634-2F6E-4243-BC74-5610A6DFA121}"/>
              </a:ext>
            </a:extLst>
          </p:cNvPr>
          <p:cNvSpPr txBox="1"/>
          <p:nvPr/>
        </p:nvSpPr>
        <p:spPr>
          <a:xfrm>
            <a:off x="3711133" y="3614827"/>
            <a:ext cx="38343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dirty="0">
                <a:solidFill>
                  <a:schemeClr val="bg1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rPr>
              <a:t>t+2</a:t>
            </a:r>
            <a:endParaRPr lang="en-GB" sz="1100" dirty="0">
              <a:solidFill>
                <a:schemeClr val="bg1">
                  <a:lumMod val="60000"/>
                  <a:lumOff val="40000"/>
                </a:schemeClr>
              </a:solidFill>
              <a:latin typeface="Avenir Book" panose="02000503020000020003" pitchFamily="2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5312DD2-52F2-1D4E-B5CC-C757CD3ED637}"/>
              </a:ext>
            </a:extLst>
          </p:cNvPr>
          <p:cNvSpPr txBox="1"/>
          <p:nvPr/>
        </p:nvSpPr>
        <p:spPr>
          <a:xfrm>
            <a:off x="4005375" y="3657623"/>
            <a:ext cx="290464" cy="1538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400" dirty="0">
                <a:solidFill>
                  <a:schemeClr val="bg1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rPr>
              <a:t>• • •</a:t>
            </a:r>
            <a:endParaRPr lang="en-GB" sz="1100" dirty="0">
              <a:solidFill>
                <a:schemeClr val="bg1">
                  <a:lumMod val="60000"/>
                  <a:lumOff val="40000"/>
                </a:schemeClr>
              </a:solidFill>
              <a:latin typeface="Avenir Book" panose="02000503020000020003" pitchFamily="2" charset="0"/>
            </a:endParaRP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4EED804E-14AB-8C4A-9BB7-5FFC8AC0AAF5}"/>
              </a:ext>
            </a:extLst>
          </p:cNvPr>
          <p:cNvGrpSpPr/>
          <p:nvPr/>
        </p:nvGrpSpPr>
        <p:grpSpPr>
          <a:xfrm>
            <a:off x="7680176" y="2140615"/>
            <a:ext cx="3960440" cy="1470845"/>
            <a:chOff x="3719736" y="1524000"/>
            <a:chExt cx="4168080" cy="1905001"/>
          </a:xfrm>
        </p:grpSpPr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F4D9988B-CC95-754B-8D2B-0AF1AA3BCD54}"/>
                </a:ext>
              </a:extLst>
            </p:cNvPr>
            <p:cNvCxnSpPr/>
            <p:nvPr/>
          </p:nvCxnSpPr>
          <p:spPr>
            <a:xfrm>
              <a:off x="3719736" y="1524000"/>
              <a:ext cx="0" cy="1905000"/>
            </a:xfrm>
            <a:prstGeom prst="line">
              <a:avLst/>
            </a:prstGeom>
            <a:ln w="25400">
              <a:solidFill>
                <a:schemeClr val="bg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FF9DC513-9CFA-0049-8483-CE306B6A4D4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19736" y="3429000"/>
              <a:ext cx="4168080" cy="0"/>
            </a:xfrm>
            <a:prstGeom prst="line">
              <a:avLst/>
            </a:prstGeom>
            <a:ln w="25400">
              <a:solidFill>
                <a:schemeClr val="bg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2A0A4DF9-3566-854E-A94A-02250009E26A}"/>
                </a:ext>
              </a:extLst>
            </p:cNvPr>
            <p:cNvSpPr/>
            <p:nvPr/>
          </p:nvSpPr>
          <p:spPr>
            <a:xfrm>
              <a:off x="3719736" y="1628800"/>
              <a:ext cx="288032" cy="1800200"/>
            </a:xfrm>
            <a:prstGeom prst="rect">
              <a:avLst/>
            </a:prstGeom>
            <a:solidFill>
              <a:srgbClr val="FD8D62">
                <a:alpha val="50000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6C3D4831-B8A1-1B42-909C-0E6ED7B1CB0C}"/>
                </a:ext>
              </a:extLst>
            </p:cNvPr>
            <p:cNvSpPr/>
            <p:nvPr/>
          </p:nvSpPr>
          <p:spPr>
            <a:xfrm>
              <a:off x="4007768" y="1989826"/>
              <a:ext cx="288032" cy="143917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C186048B-753F-6B4F-BAAE-289EB5426B5F}"/>
                </a:ext>
              </a:extLst>
            </p:cNvPr>
            <p:cNvSpPr/>
            <p:nvPr/>
          </p:nvSpPr>
          <p:spPr>
            <a:xfrm>
              <a:off x="4295799" y="2435903"/>
              <a:ext cx="288032" cy="993096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BF77A35B-3163-8A4E-916B-D15F6D4EBB85}"/>
                </a:ext>
              </a:extLst>
            </p:cNvPr>
            <p:cNvSpPr/>
            <p:nvPr/>
          </p:nvSpPr>
          <p:spPr>
            <a:xfrm>
              <a:off x="4583831" y="2520562"/>
              <a:ext cx="288032" cy="908437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993F0E3D-45AD-B243-9C59-DE9F1DF7CE73}"/>
                </a:ext>
              </a:extLst>
            </p:cNvPr>
            <p:cNvSpPr/>
            <p:nvPr/>
          </p:nvSpPr>
          <p:spPr>
            <a:xfrm>
              <a:off x="4871862" y="2636913"/>
              <a:ext cx="288032" cy="792086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54D68760-69C4-F94F-B3EB-6DAA53F77B06}"/>
                </a:ext>
              </a:extLst>
            </p:cNvPr>
            <p:cNvSpPr/>
            <p:nvPr/>
          </p:nvSpPr>
          <p:spPr>
            <a:xfrm>
              <a:off x="5159894" y="2862470"/>
              <a:ext cx="288032" cy="56653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416A03AB-4EA6-8A42-977D-6D17E722B250}"/>
                </a:ext>
              </a:extLst>
            </p:cNvPr>
            <p:cNvSpPr/>
            <p:nvPr/>
          </p:nvSpPr>
          <p:spPr>
            <a:xfrm>
              <a:off x="5447926" y="2924943"/>
              <a:ext cx="288032" cy="504058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F31CA1DC-36FE-3C4C-8FF3-433E648ABEBD}"/>
                </a:ext>
              </a:extLst>
            </p:cNvPr>
            <p:cNvSpPr/>
            <p:nvPr/>
          </p:nvSpPr>
          <p:spPr>
            <a:xfrm>
              <a:off x="5735957" y="2862470"/>
              <a:ext cx="288032" cy="56653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DA754CA2-A2DF-5D49-B930-81E864068DDA}"/>
                </a:ext>
              </a:extLst>
            </p:cNvPr>
            <p:cNvSpPr/>
            <p:nvPr/>
          </p:nvSpPr>
          <p:spPr>
            <a:xfrm>
              <a:off x="6023989" y="3101009"/>
              <a:ext cx="288032" cy="327991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F2472597-9A59-9646-AF47-36B6725759E2}"/>
                </a:ext>
              </a:extLst>
            </p:cNvPr>
            <p:cNvSpPr/>
            <p:nvPr/>
          </p:nvSpPr>
          <p:spPr>
            <a:xfrm>
              <a:off x="6312020" y="3196423"/>
              <a:ext cx="288032" cy="232577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EF0EBFFC-1E16-1E43-9842-15C1876B626A}"/>
                </a:ext>
              </a:extLst>
            </p:cNvPr>
            <p:cNvSpPr/>
            <p:nvPr/>
          </p:nvSpPr>
          <p:spPr>
            <a:xfrm>
              <a:off x="6598019" y="3077156"/>
              <a:ext cx="288032" cy="35184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192BAF5D-7CB3-A64C-A0E0-6718BE8028F8}"/>
                </a:ext>
              </a:extLst>
            </p:cNvPr>
            <p:cNvSpPr/>
            <p:nvPr/>
          </p:nvSpPr>
          <p:spPr>
            <a:xfrm>
              <a:off x="6886050" y="3244132"/>
              <a:ext cx="288032" cy="184868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806D7D5A-BF8F-1143-AC25-5CC7A3B9958F}"/>
                </a:ext>
              </a:extLst>
            </p:cNvPr>
            <p:cNvSpPr/>
            <p:nvPr/>
          </p:nvSpPr>
          <p:spPr>
            <a:xfrm>
              <a:off x="7174082" y="3284983"/>
              <a:ext cx="288032" cy="144016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7369F05C-F538-444E-8A05-8AEEAFCF9579}"/>
                </a:ext>
              </a:extLst>
            </p:cNvPr>
            <p:cNvSpPr/>
            <p:nvPr/>
          </p:nvSpPr>
          <p:spPr>
            <a:xfrm>
              <a:off x="7462113" y="3335546"/>
              <a:ext cx="288032" cy="93453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93" name="Picture 92">
            <a:extLst>
              <a:ext uri="{FF2B5EF4-FFF2-40B4-BE49-F238E27FC236}">
                <a16:creationId xmlns:a16="http://schemas.microsoft.com/office/drawing/2014/main" id="{7D5A22B4-5412-F640-8C7B-981C29775F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4006" y="1720366"/>
            <a:ext cx="2418018" cy="772530"/>
          </a:xfrm>
          <a:prstGeom prst="rect">
            <a:avLst/>
          </a:prstGeom>
        </p:spPr>
      </p:pic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AED1FE21-F83F-F74F-A938-5AE8B1AE1123}"/>
              </a:ext>
            </a:extLst>
          </p:cNvPr>
          <p:cNvCxnSpPr>
            <a:cxnSpLocks/>
          </p:cNvCxnSpPr>
          <p:nvPr/>
        </p:nvCxnSpPr>
        <p:spPr>
          <a:xfrm>
            <a:off x="7608168" y="2239495"/>
            <a:ext cx="0" cy="1371963"/>
          </a:xfrm>
          <a:prstGeom prst="line">
            <a:avLst/>
          </a:prstGeom>
          <a:ln>
            <a:solidFill>
              <a:schemeClr val="bg1">
                <a:lumMod val="60000"/>
                <a:lumOff val="4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385BED3E-687A-D343-B616-2FAF9719D53B}"/>
              </a:ext>
            </a:extLst>
          </p:cNvPr>
          <p:cNvCxnSpPr>
            <a:cxnSpLocks/>
          </p:cNvCxnSpPr>
          <p:nvPr/>
        </p:nvCxnSpPr>
        <p:spPr>
          <a:xfrm>
            <a:off x="7680176" y="3724791"/>
            <a:ext cx="288032" cy="0"/>
          </a:xfrm>
          <a:prstGeom prst="line">
            <a:avLst/>
          </a:prstGeom>
          <a:ln>
            <a:solidFill>
              <a:schemeClr val="bg1">
                <a:lumMod val="60000"/>
                <a:lumOff val="4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762B85CB-AE99-0149-BC5F-18360521D527}"/>
              </a:ext>
            </a:extLst>
          </p:cNvPr>
          <p:cNvSpPr txBox="1"/>
          <p:nvPr/>
        </p:nvSpPr>
        <p:spPr>
          <a:xfrm>
            <a:off x="7690304" y="3697287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400" dirty="0">
                <a:solidFill>
                  <a:schemeClr val="bg1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rPr>
              <a:t>1</a:t>
            </a:r>
            <a:endParaRPr lang="en-GB" dirty="0">
              <a:solidFill>
                <a:schemeClr val="bg1">
                  <a:lumMod val="60000"/>
                  <a:lumOff val="40000"/>
                </a:schemeClr>
              </a:solidFill>
              <a:latin typeface="Avenir Book" panose="02000503020000020003" pitchFamily="2" charset="0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279802F5-0875-9448-A631-2EA9492073C9}"/>
              </a:ext>
            </a:extLst>
          </p:cNvPr>
          <p:cNvSpPr txBox="1"/>
          <p:nvPr/>
        </p:nvSpPr>
        <p:spPr>
          <a:xfrm>
            <a:off x="7232243" y="2722148"/>
            <a:ext cx="3898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400" dirty="0">
                <a:solidFill>
                  <a:schemeClr val="bg1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rPr>
              <a:t>f(t)</a:t>
            </a:r>
            <a:endParaRPr lang="en-GB" dirty="0">
              <a:solidFill>
                <a:schemeClr val="bg1">
                  <a:lumMod val="60000"/>
                  <a:lumOff val="40000"/>
                </a:schemeClr>
              </a:solidFill>
              <a:latin typeface="Avenir Book" panose="02000503020000020003" pitchFamily="2" charset="0"/>
            </a:endParaRPr>
          </a:p>
        </p:txBody>
      </p:sp>
      <p:pic>
        <p:nvPicPr>
          <p:cNvPr id="111" name="Picture 110">
            <a:extLst>
              <a:ext uri="{FF2B5EF4-FFF2-40B4-BE49-F238E27FC236}">
                <a16:creationId xmlns:a16="http://schemas.microsoft.com/office/drawing/2014/main" id="{E6E9638A-3DD6-FD4F-A189-6CD774F95B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3878" y="1981834"/>
            <a:ext cx="2854690" cy="295038"/>
          </a:xfrm>
          <a:prstGeom prst="rect">
            <a:avLst/>
          </a:prstGeom>
        </p:spPr>
      </p:pic>
      <p:sp>
        <p:nvSpPr>
          <p:cNvPr id="124" name="TextBox 123">
            <a:extLst>
              <a:ext uri="{FF2B5EF4-FFF2-40B4-BE49-F238E27FC236}">
                <a16:creationId xmlns:a16="http://schemas.microsoft.com/office/drawing/2014/main" id="{769FE240-1351-784F-8F7B-782046C58E11}"/>
              </a:ext>
            </a:extLst>
          </p:cNvPr>
          <p:cNvSpPr txBox="1"/>
          <p:nvPr/>
        </p:nvSpPr>
        <p:spPr>
          <a:xfrm>
            <a:off x="7598229" y="1115452"/>
            <a:ext cx="1199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TD update: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0D761BEB-7CAB-D94B-B036-16F46F9DBD58}"/>
              </a:ext>
            </a:extLst>
          </p:cNvPr>
          <p:cNvSpPr txBox="1"/>
          <p:nvPr/>
        </p:nvSpPr>
        <p:spPr>
          <a:xfrm>
            <a:off x="3389738" y="1115452"/>
            <a:ext cx="1101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Definition:</a:t>
            </a:r>
          </a:p>
        </p:txBody>
      </p: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80812DDE-1CD2-474C-87BD-12BE9062EF1F}"/>
              </a:ext>
            </a:extLst>
          </p:cNvPr>
          <p:cNvGrpSpPr/>
          <p:nvPr/>
        </p:nvGrpSpPr>
        <p:grpSpPr>
          <a:xfrm>
            <a:off x="8040216" y="2177518"/>
            <a:ext cx="432048" cy="307777"/>
            <a:chOff x="8040216" y="2177518"/>
            <a:chExt cx="432048" cy="307777"/>
          </a:xfrm>
        </p:grpSpPr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14885B50-7461-7A46-9D57-D1C1E1D5B560}"/>
                </a:ext>
              </a:extLst>
            </p:cNvPr>
            <p:cNvCxnSpPr>
              <a:cxnSpLocks/>
            </p:cNvCxnSpPr>
            <p:nvPr/>
          </p:nvCxnSpPr>
          <p:spPr>
            <a:xfrm>
              <a:off x="8040216" y="2213601"/>
              <a:ext cx="0" cy="263554"/>
            </a:xfrm>
            <a:prstGeom prst="line">
              <a:avLst/>
            </a:prstGeom>
            <a:ln>
              <a:solidFill>
                <a:schemeClr val="bg1">
                  <a:lumMod val="60000"/>
                  <a:lumOff val="40000"/>
                </a:schemeClr>
              </a:solidFill>
              <a:prstDash val="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3DD3EED4-D2E0-A246-8B69-C69E15440973}"/>
                </a:ext>
              </a:extLst>
            </p:cNvPr>
            <p:cNvSpPr txBox="1"/>
            <p:nvPr/>
          </p:nvSpPr>
          <p:spPr>
            <a:xfrm>
              <a:off x="8138518" y="2177518"/>
              <a:ext cx="3337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GB" sz="1400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Tw Cen MT" panose="020B0602020104020603" pitchFamily="34" charset="77"/>
                </a:rPr>
                <a:t> </a:t>
              </a:r>
              <a:r>
                <a:rPr lang="el-GR" sz="1400" b="1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Times" pitchFamily="2" charset="0"/>
                </a:rPr>
                <a:t>γ</a:t>
              </a:r>
              <a:endParaRPr lang="en-GB" b="1" dirty="0">
                <a:solidFill>
                  <a:schemeClr val="bg1">
                    <a:lumMod val="60000"/>
                    <a:lumOff val="40000"/>
                  </a:schemeClr>
                </a:solidFill>
                <a:latin typeface="Times" pitchFamily="2" charset="0"/>
              </a:endParaRPr>
            </a:p>
          </p:txBody>
        </p:sp>
        <p:pic>
          <p:nvPicPr>
            <p:cNvPr id="130" name="Picture 129">
              <a:extLst>
                <a:ext uri="{FF2B5EF4-FFF2-40B4-BE49-F238E27FC236}">
                  <a16:creationId xmlns:a16="http://schemas.microsoft.com/office/drawing/2014/main" id="{A0E1B4BD-67DB-F945-99F6-794C7030B0A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34440" y="2313622"/>
              <a:ext cx="98045" cy="980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4600163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CF1ED5-FB96-5E44-9693-8E75B4100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Intuition for learning rule: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027951-13F5-B042-B56F-680F0786E4F3}"/>
              </a:ext>
            </a:extLst>
          </p:cNvPr>
          <p:cNvSpPr txBox="1"/>
          <p:nvPr/>
        </p:nvSpPr>
        <p:spPr>
          <a:xfrm>
            <a:off x="770021" y="2107823"/>
            <a:ext cx="1996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Discrete time steps: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A91992-7773-AB4B-A513-16D198078258}"/>
              </a:ext>
            </a:extLst>
          </p:cNvPr>
          <p:cNvSpPr txBox="1"/>
          <p:nvPr/>
        </p:nvSpPr>
        <p:spPr>
          <a:xfrm>
            <a:off x="791160" y="4643844"/>
            <a:ext cx="1776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Continuous time: 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1FC82EB-2C52-DD4C-884E-2463F4ECF90C}"/>
              </a:ext>
            </a:extLst>
          </p:cNvPr>
          <p:cNvGrpSpPr/>
          <p:nvPr/>
        </p:nvGrpSpPr>
        <p:grpSpPr>
          <a:xfrm>
            <a:off x="3215680" y="2140615"/>
            <a:ext cx="3960440" cy="1470845"/>
            <a:chOff x="3719736" y="1524000"/>
            <a:chExt cx="4168080" cy="1905001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B806A6E6-A175-1242-B872-C300F3093082}"/>
                </a:ext>
              </a:extLst>
            </p:cNvPr>
            <p:cNvCxnSpPr/>
            <p:nvPr/>
          </p:nvCxnSpPr>
          <p:spPr>
            <a:xfrm>
              <a:off x="3719736" y="1524000"/>
              <a:ext cx="0" cy="1905000"/>
            </a:xfrm>
            <a:prstGeom prst="line">
              <a:avLst/>
            </a:prstGeom>
            <a:ln w="25400">
              <a:solidFill>
                <a:schemeClr val="bg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9DEC3280-97DD-FB46-B8AB-969D01CC19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19736" y="3429000"/>
              <a:ext cx="4168080" cy="0"/>
            </a:xfrm>
            <a:prstGeom prst="line">
              <a:avLst/>
            </a:prstGeom>
            <a:ln w="25400">
              <a:solidFill>
                <a:schemeClr val="bg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CB3213E-BB73-1342-93E1-C8DD7881CBBC}"/>
                </a:ext>
              </a:extLst>
            </p:cNvPr>
            <p:cNvSpPr/>
            <p:nvPr/>
          </p:nvSpPr>
          <p:spPr>
            <a:xfrm>
              <a:off x="3719736" y="1628800"/>
              <a:ext cx="288032" cy="180020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004B832-85C4-294B-ADE2-37CAAFCD2CCD}"/>
                </a:ext>
              </a:extLst>
            </p:cNvPr>
            <p:cNvSpPr/>
            <p:nvPr/>
          </p:nvSpPr>
          <p:spPr>
            <a:xfrm>
              <a:off x="4007768" y="1989826"/>
              <a:ext cx="288032" cy="143917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8156E1A-3EAA-624F-83F9-07A7A201D800}"/>
                </a:ext>
              </a:extLst>
            </p:cNvPr>
            <p:cNvSpPr/>
            <p:nvPr/>
          </p:nvSpPr>
          <p:spPr>
            <a:xfrm>
              <a:off x="4295799" y="2435903"/>
              <a:ext cx="288032" cy="993096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C63FA2F-80B0-654F-AE9F-EE6AAF5DA673}"/>
                </a:ext>
              </a:extLst>
            </p:cNvPr>
            <p:cNvSpPr/>
            <p:nvPr/>
          </p:nvSpPr>
          <p:spPr>
            <a:xfrm>
              <a:off x="4583831" y="2520562"/>
              <a:ext cx="288032" cy="908437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35907C4-596B-2E43-A11D-5BAA08BCE366}"/>
                </a:ext>
              </a:extLst>
            </p:cNvPr>
            <p:cNvSpPr/>
            <p:nvPr/>
          </p:nvSpPr>
          <p:spPr>
            <a:xfrm>
              <a:off x="4871862" y="2636913"/>
              <a:ext cx="288032" cy="792086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46FFCAB-7CBD-3C4C-95E6-5B425BE6226A}"/>
                </a:ext>
              </a:extLst>
            </p:cNvPr>
            <p:cNvSpPr/>
            <p:nvPr/>
          </p:nvSpPr>
          <p:spPr>
            <a:xfrm>
              <a:off x="5159894" y="2862470"/>
              <a:ext cx="288032" cy="56653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16BF013-EF7E-F540-8CC0-85FC79D134C2}"/>
                </a:ext>
              </a:extLst>
            </p:cNvPr>
            <p:cNvSpPr/>
            <p:nvPr/>
          </p:nvSpPr>
          <p:spPr>
            <a:xfrm>
              <a:off x="5447926" y="2924943"/>
              <a:ext cx="288032" cy="504058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7DD2254-81A9-2F49-BA5D-0A0B7394CAA1}"/>
                </a:ext>
              </a:extLst>
            </p:cNvPr>
            <p:cNvSpPr/>
            <p:nvPr/>
          </p:nvSpPr>
          <p:spPr>
            <a:xfrm>
              <a:off x="5735957" y="2862470"/>
              <a:ext cx="288032" cy="56653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89FE061-7195-C94A-90A6-CE8AF4186A3E}"/>
                </a:ext>
              </a:extLst>
            </p:cNvPr>
            <p:cNvSpPr/>
            <p:nvPr/>
          </p:nvSpPr>
          <p:spPr>
            <a:xfrm>
              <a:off x="6023989" y="3101009"/>
              <a:ext cx="288032" cy="327991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6C3CFE7-6B30-2F4D-8DBA-3DCEBC3C8218}"/>
                </a:ext>
              </a:extLst>
            </p:cNvPr>
            <p:cNvSpPr/>
            <p:nvPr/>
          </p:nvSpPr>
          <p:spPr>
            <a:xfrm>
              <a:off x="6312020" y="3196423"/>
              <a:ext cx="288032" cy="232577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515C5161-38BD-8A46-B9F2-E284D8C2016C}"/>
                </a:ext>
              </a:extLst>
            </p:cNvPr>
            <p:cNvSpPr/>
            <p:nvPr/>
          </p:nvSpPr>
          <p:spPr>
            <a:xfrm>
              <a:off x="6598019" y="3077156"/>
              <a:ext cx="288032" cy="35184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3EA489A-7C23-AA40-9AD1-9BE6F12C8F71}"/>
                </a:ext>
              </a:extLst>
            </p:cNvPr>
            <p:cNvSpPr/>
            <p:nvPr/>
          </p:nvSpPr>
          <p:spPr>
            <a:xfrm>
              <a:off x="6886050" y="3244132"/>
              <a:ext cx="288032" cy="184868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E484A7AC-3881-6F45-90AE-05544508DDCC}"/>
                </a:ext>
              </a:extLst>
            </p:cNvPr>
            <p:cNvSpPr/>
            <p:nvPr/>
          </p:nvSpPr>
          <p:spPr>
            <a:xfrm>
              <a:off x="7174082" y="3284983"/>
              <a:ext cx="288032" cy="144016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E56712C-24B9-A04E-A5B7-A280686AA06D}"/>
                </a:ext>
              </a:extLst>
            </p:cNvPr>
            <p:cNvSpPr/>
            <p:nvPr/>
          </p:nvSpPr>
          <p:spPr>
            <a:xfrm>
              <a:off x="7462113" y="3335546"/>
              <a:ext cx="288032" cy="93453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B96987DA-A1CB-2E48-84E5-C50F2797BA3E}"/>
              </a:ext>
            </a:extLst>
          </p:cNvPr>
          <p:cNvSpPr txBox="1"/>
          <p:nvPr/>
        </p:nvSpPr>
        <p:spPr>
          <a:xfrm>
            <a:off x="3275764" y="3611458"/>
            <a:ext cx="2279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dirty="0">
                <a:solidFill>
                  <a:schemeClr val="bg1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rPr>
              <a:t>t</a:t>
            </a:r>
            <a:endParaRPr lang="en-GB" sz="1100" dirty="0">
              <a:solidFill>
                <a:schemeClr val="bg1">
                  <a:lumMod val="60000"/>
                  <a:lumOff val="40000"/>
                </a:schemeClr>
              </a:solidFill>
              <a:latin typeface="Avenir Book" panose="02000503020000020003" pitchFamily="2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D3489A7-FE1F-8D44-A05A-7E4DC8513367}"/>
              </a:ext>
            </a:extLst>
          </p:cNvPr>
          <p:cNvSpPr txBox="1"/>
          <p:nvPr/>
        </p:nvSpPr>
        <p:spPr>
          <a:xfrm>
            <a:off x="3480314" y="3614037"/>
            <a:ext cx="38343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dirty="0">
                <a:solidFill>
                  <a:schemeClr val="bg1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rPr>
              <a:t>t+1</a:t>
            </a:r>
            <a:endParaRPr lang="en-GB" sz="1100" dirty="0">
              <a:solidFill>
                <a:schemeClr val="bg1">
                  <a:lumMod val="60000"/>
                  <a:lumOff val="40000"/>
                </a:schemeClr>
              </a:solidFill>
              <a:latin typeface="Avenir Book" panose="02000503020000020003" pitchFamily="2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4B13634-2F6E-4243-BC74-5610A6DFA121}"/>
              </a:ext>
            </a:extLst>
          </p:cNvPr>
          <p:cNvSpPr txBox="1"/>
          <p:nvPr/>
        </p:nvSpPr>
        <p:spPr>
          <a:xfrm>
            <a:off x="3711133" y="3614827"/>
            <a:ext cx="38343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dirty="0">
                <a:solidFill>
                  <a:schemeClr val="bg1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rPr>
              <a:t>t+2</a:t>
            </a:r>
            <a:endParaRPr lang="en-GB" sz="1100" dirty="0">
              <a:solidFill>
                <a:schemeClr val="bg1">
                  <a:lumMod val="60000"/>
                  <a:lumOff val="40000"/>
                </a:schemeClr>
              </a:solidFill>
              <a:latin typeface="Avenir Book" panose="02000503020000020003" pitchFamily="2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5312DD2-52F2-1D4E-B5CC-C757CD3ED637}"/>
              </a:ext>
            </a:extLst>
          </p:cNvPr>
          <p:cNvSpPr txBox="1"/>
          <p:nvPr/>
        </p:nvSpPr>
        <p:spPr>
          <a:xfrm>
            <a:off x="4005375" y="3657623"/>
            <a:ext cx="290464" cy="1538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400" dirty="0">
                <a:solidFill>
                  <a:schemeClr val="bg1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rPr>
              <a:t>• • •</a:t>
            </a:r>
            <a:endParaRPr lang="en-GB" sz="1100" dirty="0">
              <a:solidFill>
                <a:schemeClr val="bg1">
                  <a:lumMod val="60000"/>
                  <a:lumOff val="40000"/>
                </a:schemeClr>
              </a:solidFill>
              <a:latin typeface="Avenir Book" panose="02000503020000020003" pitchFamily="2" charset="0"/>
            </a:endParaRPr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086C7FCC-ED25-5443-8489-C0AD7DBE1AA7}"/>
              </a:ext>
            </a:extLst>
          </p:cNvPr>
          <p:cNvGrpSpPr/>
          <p:nvPr/>
        </p:nvGrpSpPr>
        <p:grpSpPr>
          <a:xfrm>
            <a:off x="3216128" y="4889345"/>
            <a:ext cx="3961296" cy="1475841"/>
            <a:chOff x="3216128" y="4154492"/>
            <a:chExt cx="3961296" cy="1475841"/>
          </a:xfrm>
        </p:grpSpPr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1C11E872-3E18-9A4C-9A04-026B19CEF4CE}"/>
                </a:ext>
              </a:extLst>
            </p:cNvPr>
            <p:cNvCxnSpPr/>
            <p:nvPr/>
          </p:nvCxnSpPr>
          <p:spPr>
            <a:xfrm>
              <a:off x="3216984" y="4154492"/>
              <a:ext cx="0" cy="1470844"/>
            </a:xfrm>
            <a:prstGeom prst="line">
              <a:avLst/>
            </a:prstGeom>
            <a:ln w="25400">
              <a:solidFill>
                <a:schemeClr val="bg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5CA595C1-1BA6-724A-B664-C0AA193E93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16984" y="5625336"/>
              <a:ext cx="3960440" cy="0"/>
            </a:xfrm>
            <a:prstGeom prst="line">
              <a:avLst/>
            </a:prstGeom>
            <a:ln w="25400">
              <a:solidFill>
                <a:schemeClr val="bg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C533ED10-7814-994D-8F62-9CE1F55FF45C}"/>
                </a:ext>
              </a:extLst>
            </p:cNvPr>
            <p:cNvSpPr/>
            <p:nvPr/>
          </p:nvSpPr>
          <p:spPr>
            <a:xfrm>
              <a:off x="3216128" y="4291106"/>
              <a:ext cx="3836606" cy="1339227"/>
            </a:xfrm>
            <a:custGeom>
              <a:avLst/>
              <a:gdLst>
                <a:gd name="connsiteX0" fmla="*/ 11082 w 3838015"/>
                <a:gd name="connsiteY0" fmla="*/ 0 h 1388533"/>
                <a:gd name="connsiteX1" fmla="*/ 11082 w 3838015"/>
                <a:gd name="connsiteY1" fmla="*/ 1388533 h 1388533"/>
                <a:gd name="connsiteX2" fmla="*/ 3838015 w 3838015"/>
                <a:gd name="connsiteY2" fmla="*/ 1380067 h 1388533"/>
                <a:gd name="connsiteX3" fmla="*/ 3838015 w 3838015"/>
                <a:gd name="connsiteY3" fmla="*/ 1295400 h 1388533"/>
                <a:gd name="connsiteX4" fmla="*/ 3838015 w 3838015"/>
                <a:gd name="connsiteY4" fmla="*/ 1295400 h 1388533"/>
                <a:gd name="connsiteX5" fmla="*/ 3770282 w 3838015"/>
                <a:gd name="connsiteY5" fmla="*/ 1261533 h 1388533"/>
                <a:gd name="connsiteX6" fmla="*/ 3719482 w 3838015"/>
                <a:gd name="connsiteY6" fmla="*/ 1244600 h 1388533"/>
                <a:gd name="connsiteX7" fmla="*/ 3694082 w 3838015"/>
                <a:gd name="connsiteY7" fmla="*/ 1236133 h 1388533"/>
                <a:gd name="connsiteX8" fmla="*/ 3668682 w 3838015"/>
                <a:gd name="connsiteY8" fmla="*/ 1227667 h 1388533"/>
                <a:gd name="connsiteX9" fmla="*/ 3643282 w 3838015"/>
                <a:gd name="connsiteY9" fmla="*/ 1219200 h 1388533"/>
                <a:gd name="connsiteX10" fmla="*/ 3584015 w 3838015"/>
                <a:gd name="connsiteY10" fmla="*/ 1210733 h 1388533"/>
                <a:gd name="connsiteX11" fmla="*/ 3389282 w 3838015"/>
                <a:gd name="connsiteY11" fmla="*/ 1202267 h 1388533"/>
                <a:gd name="connsiteX12" fmla="*/ 3321549 w 3838015"/>
                <a:gd name="connsiteY12" fmla="*/ 1193800 h 1388533"/>
                <a:gd name="connsiteX13" fmla="*/ 3245349 w 3838015"/>
                <a:gd name="connsiteY13" fmla="*/ 1185333 h 1388533"/>
                <a:gd name="connsiteX14" fmla="*/ 3194549 w 3838015"/>
                <a:gd name="connsiteY14" fmla="*/ 1168400 h 1388533"/>
                <a:gd name="connsiteX15" fmla="*/ 3143749 w 3838015"/>
                <a:gd name="connsiteY15" fmla="*/ 1159933 h 1388533"/>
                <a:gd name="connsiteX16" fmla="*/ 3092949 w 3838015"/>
                <a:gd name="connsiteY16" fmla="*/ 1143000 h 1388533"/>
                <a:gd name="connsiteX17" fmla="*/ 3033682 w 3838015"/>
                <a:gd name="connsiteY17" fmla="*/ 1126067 h 1388533"/>
                <a:gd name="connsiteX18" fmla="*/ 2982882 w 3838015"/>
                <a:gd name="connsiteY18" fmla="*/ 1100667 h 1388533"/>
                <a:gd name="connsiteX19" fmla="*/ 2906682 w 3838015"/>
                <a:gd name="connsiteY19" fmla="*/ 1066800 h 1388533"/>
                <a:gd name="connsiteX20" fmla="*/ 2855882 w 3838015"/>
                <a:gd name="connsiteY20" fmla="*/ 1049867 h 1388533"/>
                <a:gd name="connsiteX21" fmla="*/ 2830482 w 3838015"/>
                <a:gd name="connsiteY21" fmla="*/ 1041400 h 1388533"/>
                <a:gd name="connsiteX22" fmla="*/ 2779682 w 3838015"/>
                <a:gd name="connsiteY22" fmla="*/ 1016000 h 1388533"/>
                <a:gd name="connsiteX23" fmla="*/ 2754282 w 3838015"/>
                <a:gd name="connsiteY23" fmla="*/ 999067 h 1388533"/>
                <a:gd name="connsiteX24" fmla="*/ 2703482 w 3838015"/>
                <a:gd name="connsiteY24" fmla="*/ 982133 h 1388533"/>
                <a:gd name="connsiteX25" fmla="*/ 2652682 w 3838015"/>
                <a:gd name="connsiteY25" fmla="*/ 965200 h 1388533"/>
                <a:gd name="connsiteX26" fmla="*/ 2601882 w 3838015"/>
                <a:gd name="connsiteY26" fmla="*/ 948267 h 1388533"/>
                <a:gd name="connsiteX27" fmla="*/ 2576482 w 3838015"/>
                <a:gd name="connsiteY27" fmla="*/ 939800 h 1388533"/>
                <a:gd name="connsiteX28" fmla="*/ 2508749 w 3838015"/>
                <a:gd name="connsiteY28" fmla="*/ 922867 h 1388533"/>
                <a:gd name="connsiteX29" fmla="*/ 2483349 w 3838015"/>
                <a:gd name="connsiteY29" fmla="*/ 914400 h 1388533"/>
                <a:gd name="connsiteX30" fmla="*/ 2432549 w 3838015"/>
                <a:gd name="connsiteY30" fmla="*/ 905933 h 1388533"/>
                <a:gd name="connsiteX31" fmla="*/ 2407149 w 3838015"/>
                <a:gd name="connsiteY31" fmla="*/ 897467 h 1388533"/>
                <a:gd name="connsiteX32" fmla="*/ 2246282 w 3838015"/>
                <a:gd name="connsiteY32" fmla="*/ 872067 h 1388533"/>
                <a:gd name="connsiteX33" fmla="*/ 2203949 w 3838015"/>
                <a:gd name="connsiteY33" fmla="*/ 863600 h 1388533"/>
                <a:gd name="connsiteX34" fmla="*/ 2068482 w 3838015"/>
                <a:gd name="connsiteY34" fmla="*/ 846667 h 1388533"/>
                <a:gd name="connsiteX35" fmla="*/ 2000749 w 3838015"/>
                <a:gd name="connsiteY35" fmla="*/ 829733 h 1388533"/>
                <a:gd name="connsiteX36" fmla="*/ 1949949 w 3838015"/>
                <a:gd name="connsiteY36" fmla="*/ 812800 h 1388533"/>
                <a:gd name="connsiteX37" fmla="*/ 1865282 w 3838015"/>
                <a:gd name="connsiteY37" fmla="*/ 787400 h 1388533"/>
                <a:gd name="connsiteX38" fmla="*/ 1831415 w 3838015"/>
                <a:gd name="connsiteY38" fmla="*/ 770467 h 1388533"/>
                <a:gd name="connsiteX39" fmla="*/ 1806015 w 3838015"/>
                <a:gd name="connsiteY39" fmla="*/ 762000 h 1388533"/>
                <a:gd name="connsiteX40" fmla="*/ 1780615 w 3838015"/>
                <a:gd name="connsiteY40" fmla="*/ 745067 h 1388533"/>
                <a:gd name="connsiteX41" fmla="*/ 1755215 w 3838015"/>
                <a:gd name="connsiteY41" fmla="*/ 736600 h 1388533"/>
                <a:gd name="connsiteX42" fmla="*/ 1729815 w 3838015"/>
                <a:gd name="connsiteY42" fmla="*/ 719667 h 1388533"/>
                <a:gd name="connsiteX43" fmla="*/ 1695949 w 3838015"/>
                <a:gd name="connsiteY43" fmla="*/ 702733 h 1388533"/>
                <a:gd name="connsiteX44" fmla="*/ 1619749 w 3838015"/>
                <a:gd name="connsiteY44" fmla="*/ 660400 h 1388533"/>
                <a:gd name="connsiteX45" fmla="*/ 1560482 w 3838015"/>
                <a:gd name="connsiteY45" fmla="*/ 618067 h 1388533"/>
                <a:gd name="connsiteX46" fmla="*/ 1509682 w 3838015"/>
                <a:gd name="connsiteY46" fmla="*/ 592667 h 1388533"/>
                <a:gd name="connsiteX47" fmla="*/ 1484282 w 3838015"/>
                <a:gd name="connsiteY47" fmla="*/ 575733 h 1388533"/>
                <a:gd name="connsiteX48" fmla="*/ 1433482 w 3838015"/>
                <a:gd name="connsiteY48" fmla="*/ 558800 h 1388533"/>
                <a:gd name="connsiteX49" fmla="*/ 1408082 w 3838015"/>
                <a:gd name="connsiteY49" fmla="*/ 541867 h 1388533"/>
                <a:gd name="connsiteX50" fmla="*/ 1357282 w 3838015"/>
                <a:gd name="connsiteY50" fmla="*/ 524933 h 1388533"/>
                <a:gd name="connsiteX51" fmla="*/ 1272615 w 3838015"/>
                <a:gd name="connsiteY51" fmla="*/ 508000 h 1388533"/>
                <a:gd name="connsiteX52" fmla="*/ 1077882 w 3838015"/>
                <a:gd name="connsiteY52" fmla="*/ 491067 h 1388533"/>
                <a:gd name="connsiteX53" fmla="*/ 984749 w 3838015"/>
                <a:gd name="connsiteY53" fmla="*/ 474133 h 1388533"/>
                <a:gd name="connsiteX54" fmla="*/ 959349 w 3838015"/>
                <a:gd name="connsiteY54" fmla="*/ 465667 h 1388533"/>
                <a:gd name="connsiteX55" fmla="*/ 883149 w 3838015"/>
                <a:gd name="connsiteY55" fmla="*/ 448733 h 1388533"/>
                <a:gd name="connsiteX56" fmla="*/ 798482 w 3838015"/>
                <a:gd name="connsiteY56" fmla="*/ 423333 h 1388533"/>
                <a:gd name="connsiteX57" fmla="*/ 773082 w 3838015"/>
                <a:gd name="connsiteY57" fmla="*/ 414867 h 1388533"/>
                <a:gd name="connsiteX58" fmla="*/ 705349 w 3838015"/>
                <a:gd name="connsiteY58" fmla="*/ 389467 h 1388533"/>
                <a:gd name="connsiteX59" fmla="*/ 688415 w 3838015"/>
                <a:gd name="connsiteY59" fmla="*/ 372533 h 1388533"/>
                <a:gd name="connsiteX60" fmla="*/ 637615 w 3838015"/>
                <a:gd name="connsiteY60" fmla="*/ 355600 h 1388533"/>
                <a:gd name="connsiteX61" fmla="*/ 612215 w 3838015"/>
                <a:gd name="connsiteY61" fmla="*/ 338667 h 1388533"/>
                <a:gd name="connsiteX62" fmla="*/ 561415 w 3838015"/>
                <a:gd name="connsiteY62" fmla="*/ 321733 h 1388533"/>
                <a:gd name="connsiteX63" fmla="*/ 536015 w 3838015"/>
                <a:gd name="connsiteY63" fmla="*/ 304800 h 1388533"/>
                <a:gd name="connsiteX64" fmla="*/ 502149 w 3838015"/>
                <a:gd name="connsiteY64" fmla="*/ 296333 h 1388533"/>
                <a:gd name="connsiteX65" fmla="*/ 341282 w 3838015"/>
                <a:gd name="connsiteY65" fmla="*/ 270933 h 1388533"/>
                <a:gd name="connsiteX66" fmla="*/ 273549 w 3838015"/>
                <a:gd name="connsiteY66" fmla="*/ 254000 h 1388533"/>
                <a:gd name="connsiteX67" fmla="*/ 222749 w 3838015"/>
                <a:gd name="connsiteY67" fmla="*/ 237067 h 1388533"/>
                <a:gd name="connsiteX68" fmla="*/ 205815 w 3838015"/>
                <a:gd name="connsiteY68" fmla="*/ 220133 h 1388533"/>
                <a:gd name="connsiteX69" fmla="*/ 180415 w 3838015"/>
                <a:gd name="connsiteY69" fmla="*/ 203200 h 1388533"/>
                <a:gd name="connsiteX70" fmla="*/ 163482 w 3838015"/>
                <a:gd name="connsiteY70" fmla="*/ 177800 h 1388533"/>
                <a:gd name="connsiteX71" fmla="*/ 138082 w 3838015"/>
                <a:gd name="connsiteY71" fmla="*/ 160867 h 1388533"/>
                <a:gd name="connsiteX72" fmla="*/ 104215 w 3838015"/>
                <a:gd name="connsiteY72" fmla="*/ 127000 h 1388533"/>
                <a:gd name="connsiteX73" fmla="*/ 78815 w 3838015"/>
                <a:gd name="connsiteY73" fmla="*/ 110067 h 1388533"/>
                <a:gd name="connsiteX74" fmla="*/ 36482 w 3838015"/>
                <a:gd name="connsiteY74" fmla="*/ 76200 h 1388533"/>
                <a:gd name="connsiteX75" fmla="*/ 11082 w 3838015"/>
                <a:gd name="connsiteY75" fmla="*/ 67733 h 1388533"/>
                <a:gd name="connsiteX76" fmla="*/ 11082 w 3838015"/>
                <a:gd name="connsiteY76" fmla="*/ 0 h 1388533"/>
                <a:gd name="connsiteX0" fmla="*/ 14156 w 3836606"/>
                <a:gd name="connsiteY0" fmla="*/ 0 h 1339227"/>
                <a:gd name="connsiteX1" fmla="*/ 9673 w 3836606"/>
                <a:gd name="connsiteY1" fmla="*/ 1339227 h 1339227"/>
                <a:gd name="connsiteX2" fmla="*/ 3836606 w 3836606"/>
                <a:gd name="connsiteY2" fmla="*/ 1330761 h 1339227"/>
                <a:gd name="connsiteX3" fmla="*/ 3836606 w 3836606"/>
                <a:gd name="connsiteY3" fmla="*/ 1246094 h 1339227"/>
                <a:gd name="connsiteX4" fmla="*/ 3836606 w 3836606"/>
                <a:gd name="connsiteY4" fmla="*/ 1246094 h 1339227"/>
                <a:gd name="connsiteX5" fmla="*/ 3768873 w 3836606"/>
                <a:gd name="connsiteY5" fmla="*/ 1212227 h 1339227"/>
                <a:gd name="connsiteX6" fmla="*/ 3718073 w 3836606"/>
                <a:gd name="connsiteY6" fmla="*/ 1195294 h 1339227"/>
                <a:gd name="connsiteX7" fmla="*/ 3692673 w 3836606"/>
                <a:gd name="connsiteY7" fmla="*/ 1186827 h 1339227"/>
                <a:gd name="connsiteX8" fmla="*/ 3667273 w 3836606"/>
                <a:gd name="connsiteY8" fmla="*/ 1178361 h 1339227"/>
                <a:gd name="connsiteX9" fmla="*/ 3641873 w 3836606"/>
                <a:gd name="connsiteY9" fmla="*/ 1169894 h 1339227"/>
                <a:gd name="connsiteX10" fmla="*/ 3582606 w 3836606"/>
                <a:gd name="connsiteY10" fmla="*/ 1161427 h 1339227"/>
                <a:gd name="connsiteX11" fmla="*/ 3387873 w 3836606"/>
                <a:gd name="connsiteY11" fmla="*/ 1152961 h 1339227"/>
                <a:gd name="connsiteX12" fmla="*/ 3320140 w 3836606"/>
                <a:gd name="connsiteY12" fmla="*/ 1144494 h 1339227"/>
                <a:gd name="connsiteX13" fmla="*/ 3243940 w 3836606"/>
                <a:gd name="connsiteY13" fmla="*/ 1136027 h 1339227"/>
                <a:gd name="connsiteX14" fmla="*/ 3193140 w 3836606"/>
                <a:gd name="connsiteY14" fmla="*/ 1119094 h 1339227"/>
                <a:gd name="connsiteX15" fmla="*/ 3142340 w 3836606"/>
                <a:gd name="connsiteY15" fmla="*/ 1110627 h 1339227"/>
                <a:gd name="connsiteX16" fmla="*/ 3091540 w 3836606"/>
                <a:gd name="connsiteY16" fmla="*/ 1093694 h 1339227"/>
                <a:gd name="connsiteX17" fmla="*/ 3032273 w 3836606"/>
                <a:gd name="connsiteY17" fmla="*/ 1076761 h 1339227"/>
                <a:gd name="connsiteX18" fmla="*/ 2981473 w 3836606"/>
                <a:gd name="connsiteY18" fmla="*/ 1051361 h 1339227"/>
                <a:gd name="connsiteX19" fmla="*/ 2905273 w 3836606"/>
                <a:gd name="connsiteY19" fmla="*/ 1017494 h 1339227"/>
                <a:gd name="connsiteX20" fmla="*/ 2854473 w 3836606"/>
                <a:gd name="connsiteY20" fmla="*/ 1000561 h 1339227"/>
                <a:gd name="connsiteX21" fmla="*/ 2829073 w 3836606"/>
                <a:gd name="connsiteY21" fmla="*/ 992094 h 1339227"/>
                <a:gd name="connsiteX22" fmla="*/ 2778273 w 3836606"/>
                <a:gd name="connsiteY22" fmla="*/ 966694 h 1339227"/>
                <a:gd name="connsiteX23" fmla="*/ 2752873 w 3836606"/>
                <a:gd name="connsiteY23" fmla="*/ 949761 h 1339227"/>
                <a:gd name="connsiteX24" fmla="*/ 2702073 w 3836606"/>
                <a:gd name="connsiteY24" fmla="*/ 932827 h 1339227"/>
                <a:gd name="connsiteX25" fmla="*/ 2651273 w 3836606"/>
                <a:gd name="connsiteY25" fmla="*/ 915894 h 1339227"/>
                <a:gd name="connsiteX26" fmla="*/ 2600473 w 3836606"/>
                <a:gd name="connsiteY26" fmla="*/ 898961 h 1339227"/>
                <a:gd name="connsiteX27" fmla="*/ 2575073 w 3836606"/>
                <a:gd name="connsiteY27" fmla="*/ 890494 h 1339227"/>
                <a:gd name="connsiteX28" fmla="*/ 2507340 w 3836606"/>
                <a:gd name="connsiteY28" fmla="*/ 873561 h 1339227"/>
                <a:gd name="connsiteX29" fmla="*/ 2481940 w 3836606"/>
                <a:gd name="connsiteY29" fmla="*/ 865094 h 1339227"/>
                <a:gd name="connsiteX30" fmla="*/ 2431140 w 3836606"/>
                <a:gd name="connsiteY30" fmla="*/ 856627 h 1339227"/>
                <a:gd name="connsiteX31" fmla="*/ 2405740 w 3836606"/>
                <a:gd name="connsiteY31" fmla="*/ 848161 h 1339227"/>
                <a:gd name="connsiteX32" fmla="*/ 2244873 w 3836606"/>
                <a:gd name="connsiteY32" fmla="*/ 822761 h 1339227"/>
                <a:gd name="connsiteX33" fmla="*/ 2202540 w 3836606"/>
                <a:gd name="connsiteY33" fmla="*/ 814294 h 1339227"/>
                <a:gd name="connsiteX34" fmla="*/ 2067073 w 3836606"/>
                <a:gd name="connsiteY34" fmla="*/ 797361 h 1339227"/>
                <a:gd name="connsiteX35" fmla="*/ 1999340 w 3836606"/>
                <a:gd name="connsiteY35" fmla="*/ 780427 h 1339227"/>
                <a:gd name="connsiteX36" fmla="*/ 1948540 w 3836606"/>
                <a:gd name="connsiteY36" fmla="*/ 763494 h 1339227"/>
                <a:gd name="connsiteX37" fmla="*/ 1863873 w 3836606"/>
                <a:gd name="connsiteY37" fmla="*/ 738094 h 1339227"/>
                <a:gd name="connsiteX38" fmla="*/ 1830006 w 3836606"/>
                <a:gd name="connsiteY38" fmla="*/ 721161 h 1339227"/>
                <a:gd name="connsiteX39" fmla="*/ 1804606 w 3836606"/>
                <a:gd name="connsiteY39" fmla="*/ 712694 h 1339227"/>
                <a:gd name="connsiteX40" fmla="*/ 1779206 w 3836606"/>
                <a:gd name="connsiteY40" fmla="*/ 695761 h 1339227"/>
                <a:gd name="connsiteX41" fmla="*/ 1753806 w 3836606"/>
                <a:gd name="connsiteY41" fmla="*/ 687294 h 1339227"/>
                <a:gd name="connsiteX42" fmla="*/ 1728406 w 3836606"/>
                <a:gd name="connsiteY42" fmla="*/ 670361 h 1339227"/>
                <a:gd name="connsiteX43" fmla="*/ 1694540 w 3836606"/>
                <a:gd name="connsiteY43" fmla="*/ 653427 h 1339227"/>
                <a:gd name="connsiteX44" fmla="*/ 1618340 w 3836606"/>
                <a:gd name="connsiteY44" fmla="*/ 611094 h 1339227"/>
                <a:gd name="connsiteX45" fmla="*/ 1559073 w 3836606"/>
                <a:gd name="connsiteY45" fmla="*/ 568761 h 1339227"/>
                <a:gd name="connsiteX46" fmla="*/ 1508273 w 3836606"/>
                <a:gd name="connsiteY46" fmla="*/ 543361 h 1339227"/>
                <a:gd name="connsiteX47" fmla="*/ 1482873 w 3836606"/>
                <a:gd name="connsiteY47" fmla="*/ 526427 h 1339227"/>
                <a:gd name="connsiteX48" fmla="*/ 1432073 w 3836606"/>
                <a:gd name="connsiteY48" fmla="*/ 509494 h 1339227"/>
                <a:gd name="connsiteX49" fmla="*/ 1406673 w 3836606"/>
                <a:gd name="connsiteY49" fmla="*/ 492561 h 1339227"/>
                <a:gd name="connsiteX50" fmla="*/ 1355873 w 3836606"/>
                <a:gd name="connsiteY50" fmla="*/ 475627 h 1339227"/>
                <a:gd name="connsiteX51" fmla="*/ 1271206 w 3836606"/>
                <a:gd name="connsiteY51" fmla="*/ 458694 h 1339227"/>
                <a:gd name="connsiteX52" fmla="*/ 1076473 w 3836606"/>
                <a:gd name="connsiteY52" fmla="*/ 441761 h 1339227"/>
                <a:gd name="connsiteX53" fmla="*/ 983340 w 3836606"/>
                <a:gd name="connsiteY53" fmla="*/ 424827 h 1339227"/>
                <a:gd name="connsiteX54" fmla="*/ 957940 w 3836606"/>
                <a:gd name="connsiteY54" fmla="*/ 416361 h 1339227"/>
                <a:gd name="connsiteX55" fmla="*/ 881740 w 3836606"/>
                <a:gd name="connsiteY55" fmla="*/ 399427 h 1339227"/>
                <a:gd name="connsiteX56" fmla="*/ 797073 w 3836606"/>
                <a:gd name="connsiteY56" fmla="*/ 374027 h 1339227"/>
                <a:gd name="connsiteX57" fmla="*/ 771673 w 3836606"/>
                <a:gd name="connsiteY57" fmla="*/ 365561 h 1339227"/>
                <a:gd name="connsiteX58" fmla="*/ 703940 w 3836606"/>
                <a:gd name="connsiteY58" fmla="*/ 340161 h 1339227"/>
                <a:gd name="connsiteX59" fmla="*/ 687006 w 3836606"/>
                <a:gd name="connsiteY59" fmla="*/ 323227 h 1339227"/>
                <a:gd name="connsiteX60" fmla="*/ 636206 w 3836606"/>
                <a:gd name="connsiteY60" fmla="*/ 306294 h 1339227"/>
                <a:gd name="connsiteX61" fmla="*/ 610806 w 3836606"/>
                <a:gd name="connsiteY61" fmla="*/ 289361 h 1339227"/>
                <a:gd name="connsiteX62" fmla="*/ 560006 w 3836606"/>
                <a:gd name="connsiteY62" fmla="*/ 272427 h 1339227"/>
                <a:gd name="connsiteX63" fmla="*/ 534606 w 3836606"/>
                <a:gd name="connsiteY63" fmla="*/ 255494 h 1339227"/>
                <a:gd name="connsiteX64" fmla="*/ 500740 w 3836606"/>
                <a:gd name="connsiteY64" fmla="*/ 247027 h 1339227"/>
                <a:gd name="connsiteX65" fmla="*/ 339873 w 3836606"/>
                <a:gd name="connsiteY65" fmla="*/ 221627 h 1339227"/>
                <a:gd name="connsiteX66" fmla="*/ 272140 w 3836606"/>
                <a:gd name="connsiteY66" fmla="*/ 204694 h 1339227"/>
                <a:gd name="connsiteX67" fmla="*/ 221340 w 3836606"/>
                <a:gd name="connsiteY67" fmla="*/ 187761 h 1339227"/>
                <a:gd name="connsiteX68" fmla="*/ 204406 w 3836606"/>
                <a:gd name="connsiteY68" fmla="*/ 170827 h 1339227"/>
                <a:gd name="connsiteX69" fmla="*/ 179006 w 3836606"/>
                <a:gd name="connsiteY69" fmla="*/ 153894 h 1339227"/>
                <a:gd name="connsiteX70" fmla="*/ 162073 w 3836606"/>
                <a:gd name="connsiteY70" fmla="*/ 128494 h 1339227"/>
                <a:gd name="connsiteX71" fmla="*/ 136673 w 3836606"/>
                <a:gd name="connsiteY71" fmla="*/ 111561 h 1339227"/>
                <a:gd name="connsiteX72" fmla="*/ 102806 w 3836606"/>
                <a:gd name="connsiteY72" fmla="*/ 77694 h 1339227"/>
                <a:gd name="connsiteX73" fmla="*/ 77406 w 3836606"/>
                <a:gd name="connsiteY73" fmla="*/ 60761 h 1339227"/>
                <a:gd name="connsiteX74" fmla="*/ 35073 w 3836606"/>
                <a:gd name="connsiteY74" fmla="*/ 26894 h 1339227"/>
                <a:gd name="connsiteX75" fmla="*/ 9673 w 3836606"/>
                <a:gd name="connsiteY75" fmla="*/ 18427 h 1339227"/>
                <a:gd name="connsiteX76" fmla="*/ 14156 w 3836606"/>
                <a:gd name="connsiteY76" fmla="*/ 0 h 1339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3836606" h="1339227">
                  <a:moveTo>
                    <a:pt x="14156" y="0"/>
                  </a:moveTo>
                  <a:cubicBezTo>
                    <a:pt x="12662" y="446409"/>
                    <a:pt x="11167" y="892818"/>
                    <a:pt x="9673" y="1339227"/>
                  </a:cubicBezTo>
                  <a:lnTo>
                    <a:pt x="3836606" y="1330761"/>
                  </a:lnTo>
                  <a:lnTo>
                    <a:pt x="3836606" y="1246094"/>
                  </a:lnTo>
                  <a:lnTo>
                    <a:pt x="3836606" y="1246094"/>
                  </a:lnTo>
                  <a:cubicBezTo>
                    <a:pt x="3814028" y="1234805"/>
                    <a:pt x="3792075" y="1222171"/>
                    <a:pt x="3768873" y="1212227"/>
                  </a:cubicBezTo>
                  <a:cubicBezTo>
                    <a:pt x="3752467" y="1205196"/>
                    <a:pt x="3735006" y="1200938"/>
                    <a:pt x="3718073" y="1195294"/>
                  </a:cubicBezTo>
                  <a:lnTo>
                    <a:pt x="3692673" y="1186827"/>
                  </a:lnTo>
                  <a:lnTo>
                    <a:pt x="3667273" y="1178361"/>
                  </a:lnTo>
                  <a:cubicBezTo>
                    <a:pt x="3658806" y="1175539"/>
                    <a:pt x="3650708" y="1171156"/>
                    <a:pt x="3641873" y="1169894"/>
                  </a:cubicBezTo>
                  <a:cubicBezTo>
                    <a:pt x="3622117" y="1167072"/>
                    <a:pt x="3602518" y="1162754"/>
                    <a:pt x="3582606" y="1161427"/>
                  </a:cubicBezTo>
                  <a:cubicBezTo>
                    <a:pt x="3517778" y="1157105"/>
                    <a:pt x="3452784" y="1155783"/>
                    <a:pt x="3387873" y="1152961"/>
                  </a:cubicBezTo>
                  <a:lnTo>
                    <a:pt x="3320140" y="1144494"/>
                  </a:lnTo>
                  <a:cubicBezTo>
                    <a:pt x="3294759" y="1141508"/>
                    <a:pt x="3269000" y="1141039"/>
                    <a:pt x="3243940" y="1136027"/>
                  </a:cubicBezTo>
                  <a:cubicBezTo>
                    <a:pt x="3226437" y="1132526"/>
                    <a:pt x="3210746" y="1122029"/>
                    <a:pt x="3193140" y="1119094"/>
                  </a:cubicBezTo>
                  <a:cubicBezTo>
                    <a:pt x="3176207" y="1116272"/>
                    <a:pt x="3158994" y="1114791"/>
                    <a:pt x="3142340" y="1110627"/>
                  </a:cubicBezTo>
                  <a:cubicBezTo>
                    <a:pt x="3125024" y="1106298"/>
                    <a:pt x="3108856" y="1098023"/>
                    <a:pt x="3091540" y="1093694"/>
                  </a:cubicBezTo>
                  <a:cubicBezTo>
                    <a:pt x="3049015" y="1083062"/>
                    <a:pt x="3068712" y="1088907"/>
                    <a:pt x="3032273" y="1076761"/>
                  </a:cubicBezTo>
                  <a:cubicBezTo>
                    <a:pt x="2959479" y="1028230"/>
                    <a:pt x="3051580" y="1086415"/>
                    <a:pt x="2981473" y="1051361"/>
                  </a:cubicBezTo>
                  <a:cubicBezTo>
                    <a:pt x="2900963" y="1011106"/>
                    <a:pt x="3036345" y="1061185"/>
                    <a:pt x="2905273" y="1017494"/>
                  </a:cubicBezTo>
                  <a:lnTo>
                    <a:pt x="2854473" y="1000561"/>
                  </a:lnTo>
                  <a:cubicBezTo>
                    <a:pt x="2846006" y="997739"/>
                    <a:pt x="2836499" y="997044"/>
                    <a:pt x="2829073" y="992094"/>
                  </a:cubicBezTo>
                  <a:cubicBezTo>
                    <a:pt x="2756281" y="943567"/>
                    <a:pt x="2848380" y="1001747"/>
                    <a:pt x="2778273" y="966694"/>
                  </a:cubicBezTo>
                  <a:cubicBezTo>
                    <a:pt x="2769172" y="962143"/>
                    <a:pt x="2762172" y="953894"/>
                    <a:pt x="2752873" y="949761"/>
                  </a:cubicBezTo>
                  <a:cubicBezTo>
                    <a:pt x="2736562" y="942512"/>
                    <a:pt x="2719006" y="938471"/>
                    <a:pt x="2702073" y="932827"/>
                  </a:cubicBezTo>
                  <a:lnTo>
                    <a:pt x="2651273" y="915894"/>
                  </a:lnTo>
                  <a:lnTo>
                    <a:pt x="2600473" y="898961"/>
                  </a:lnTo>
                  <a:cubicBezTo>
                    <a:pt x="2592006" y="896139"/>
                    <a:pt x="2583731" y="892659"/>
                    <a:pt x="2575073" y="890494"/>
                  </a:cubicBezTo>
                  <a:cubicBezTo>
                    <a:pt x="2552495" y="884850"/>
                    <a:pt x="2529418" y="880921"/>
                    <a:pt x="2507340" y="873561"/>
                  </a:cubicBezTo>
                  <a:cubicBezTo>
                    <a:pt x="2498873" y="870739"/>
                    <a:pt x="2490652" y="867030"/>
                    <a:pt x="2481940" y="865094"/>
                  </a:cubicBezTo>
                  <a:cubicBezTo>
                    <a:pt x="2465182" y="861370"/>
                    <a:pt x="2447898" y="860351"/>
                    <a:pt x="2431140" y="856627"/>
                  </a:cubicBezTo>
                  <a:cubicBezTo>
                    <a:pt x="2422428" y="854691"/>
                    <a:pt x="2414491" y="849911"/>
                    <a:pt x="2405740" y="848161"/>
                  </a:cubicBezTo>
                  <a:cubicBezTo>
                    <a:pt x="2291071" y="825227"/>
                    <a:pt x="2334283" y="837662"/>
                    <a:pt x="2244873" y="822761"/>
                  </a:cubicBezTo>
                  <a:cubicBezTo>
                    <a:pt x="2230678" y="820395"/>
                    <a:pt x="2216786" y="816329"/>
                    <a:pt x="2202540" y="814294"/>
                  </a:cubicBezTo>
                  <a:cubicBezTo>
                    <a:pt x="2157490" y="807858"/>
                    <a:pt x="2067073" y="797361"/>
                    <a:pt x="2067073" y="797361"/>
                  </a:cubicBezTo>
                  <a:cubicBezTo>
                    <a:pt x="1990015" y="771674"/>
                    <a:pt x="2111706" y="811072"/>
                    <a:pt x="1999340" y="780427"/>
                  </a:cubicBezTo>
                  <a:cubicBezTo>
                    <a:pt x="1982120" y="775731"/>
                    <a:pt x="1965856" y="767823"/>
                    <a:pt x="1948540" y="763494"/>
                  </a:cubicBezTo>
                  <a:cubicBezTo>
                    <a:pt x="1924234" y="757417"/>
                    <a:pt x="1884484" y="748399"/>
                    <a:pt x="1863873" y="738094"/>
                  </a:cubicBezTo>
                  <a:cubicBezTo>
                    <a:pt x="1852584" y="732450"/>
                    <a:pt x="1841607" y="726133"/>
                    <a:pt x="1830006" y="721161"/>
                  </a:cubicBezTo>
                  <a:cubicBezTo>
                    <a:pt x="1821803" y="717645"/>
                    <a:pt x="1812588" y="716685"/>
                    <a:pt x="1804606" y="712694"/>
                  </a:cubicBezTo>
                  <a:cubicBezTo>
                    <a:pt x="1795505" y="708143"/>
                    <a:pt x="1788307" y="700312"/>
                    <a:pt x="1779206" y="695761"/>
                  </a:cubicBezTo>
                  <a:cubicBezTo>
                    <a:pt x="1771224" y="691770"/>
                    <a:pt x="1761788" y="691285"/>
                    <a:pt x="1753806" y="687294"/>
                  </a:cubicBezTo>
                  <a:cubicBezTo>
                    <a:pt x="1744705" y="682743"/>
                    <a:pt x="1737241" y="675410"/>
                    <a:pt x="1728406" y="670361"/>
                  </a:cubicBezTo>
                  <a:cubicBezTo>
                    <a:pt x="1717448" y="664099"/>
                    <a:pt x="1705363" y="659921"/>
                    <a:pt x="1694540" y="653427"/>
                  </a:cubicBezTo>
                  <a:cubicBezTo>
                    <a:pt x="1621761" y="609759"/>
                    <a:pt x="1669429" y="628124"/>
                    <a:pt x="1618340" y="611094"/>
                  </a:cubicBezTo>
                  <a:cubicBezTo>
                    <a:pt x="1578162" y="570916"/>
                    <a:pt x="1599619" y="582275"/>
                    <a:pt x="1559073" y="568761"/>
                  </a:cubicBezTo>
                  <a:cubicBezTo>
                    <a:pt x="1486279" y="520230"/>
                    <a:pt x="1578380" y="578415"/>
                    <a:pt x="1508273" y="543361"/>
                  </a:cubicBezTo>
                  <a:cubicBezTo>
                    <a:pt x="1499171" y="538810"/>
                    <a:pt x="1492172" y="530560"/>
                    <a:pt x="1482873" y="526427"/>
                  </a:cubicBezTo>
                  <a:cubicBezTo>
                    <a:pt x="1466562" y="519178"/>
                    <a:pt x="1446925" y="519395"/>
                    <a:pt x="1432073" y="509494"/>
                  </a:cubicBezTo>
                  <a:cubicBezTo>
                    <a:pt x="1423606" y="503850"/>
                    <a:pt x="1415972" y="496694"/>
                    <a:pt x="1406673" y="492561"/>
                  </a:cubicBezTo>
                  <a:cubicBezTo>
                    <a:pt x="1390362" y="485312"/>
                    <a:pt x="1373190" y="479956"/>
                    <a:pt x="1355873" y="475627"/>
                  </a:cubicBezTo>
                  <a:cubicBezTo>
                    <a:pt x="1310982" y="464405"/>
                    <a:pt x="1325178" y="466998"/>
                    <a:pt x="1271206" y="458694"/>
                  </a:cubicBezTo>
                  <a:cubicBezTo>
                    <a:pt x="1179667" y="444610"/>
                    <a:pt x="1203481" y="449698"/>
                    <a:pt x="1076473" y="441761"/>
                  </a:cubicBezTo>
                  <a:cubicBezTo>
                    <a:pt x="1053822" y="437986"/>
                    <a:pt x="1007012" y="430745"/>
                    <a:pt x="983340" y="424827"/>
                  </a:cubicBezTo>
                  <a:cubicBezTo>
                    <a:pt x="974682" y="422663"/>
                    <a:pt x="966521" y="418813"/>
                    <a:pt x="957940" y="416361"/>
                  </a:cubicBezTo>
                  <a:cubicBezTo>
                    <a:pt x="921804" y="406037"/>
                    <a:pt x="921025" y="408157"/>
                    <a:pt x="881740" y="399427"/>
                  </a:cubicBezTo>
                  <a:cubicBezTo>
                    <a:pt x="843339" y="390894"/>
                    <a:pt x="839305" y="388104"/>
                    <a:pt x="797073" y="374027"/>
                  </a:cubicBezTo>
                  <a:lnTo>
                    <a:pt x="771673" y="365561"/>
                  </a:lnTo>
                  <a:cubicBezTo>
                    <a:pt x="698791" y="316971"/>
                    <a:pt x="806467" y="384101"/>
                    <a:pt x="703940" y="340161"/>
                  </a:cubicBezTo>
                  <a:cubicBezTo>
                    <a:pt x="696603" y="337016"/>
                    <a:pt x="694146" y="326797"/>
                    <a:pt x="687006" y="323227"/>
                  </a:cubicBezTo>
                  <a:cubicBezTo>
                    <a:pt x="671041" y="315245"/>
                    <a:pt x="651058" y="316195"/>
                    <a:pt x="636206" y="306294"/>
                  </a:cubicBezTo>
                  <a:cubicBezTo>
                    <a:pt x="627739" y="300650"/>
                    <a:pt x="620105" y="293494"/>
                    <a:pt x="610806" y="289361"/>
                  </a:cubicBezTo>
                  <a:cubicBezTo>
                    <a:pt x="594495" y="282112"/>
                    <a:pt x="574858" y="282328"/>
                    <a:pt x="560006" y="272427"/>
                  </a:cubicBezTo>
                  <a:cubicBezTo>
                    <a:pt x="551539" y="266783"/>
                    <a:pt x="543959" y="259502"/>
                    <a:pt x="534606" y="255494"/>
                  </a:cubicBezTo>
                  <a:cubicBezTo>
                    <a:pt x="523911" y="250910"/>
                    <a:pt x="511885" y="250371"/>
                    <a:pt x="500740" y="247027"/>
                  </a:cubicBezTo>
                  <a:cubicBezTo>
                    <a:pt x="402227" y="217473"/>
                    <a:pt x="494132" y="233494"/>
                    <a:pt x="339873" y="221627"/>
                  </a:cubicBezTo>
                  <a:cubicBezTo>
                    <a:pt x="262791" y="195935"/>
                    <a:pt x="384546" y="235350"/>
                    <a:pt x="272140" y="204694"/>
                  </a:cubicBezTo>
                  <a:cubicBezTo>
                    <a:pt x="254920" y="199998"/>
                    <a:pt x="221340" y="187761"/>
                    <a:pt x="221340" y="187761"/>
                  </a:cubicBezTo>
                  <a:cubicBezTo>
                    <a:pt x="215695" y="182116"/>
                    <a:pt x="210640" y="175814"/>
                    <a:pt x="204406" y="170827"/>
                  </a:cubicBezTo>
                  <a:cubicBezTo>
                    <a:pt x="196460" y="164470"/>
                    <a:pt x="186201" y="161089"/>
                    <a:pt x="179006" y="153894"/>
                  </a:cubicBezTo>
                  <a:cubicBezTo>
                    <a:pt x="171811" y="146699"/>
                    <a:pt x="169268" y="135689"/>
                    <a:pt x="162073" y="128494"/>
                  </a:cubicBezTo>
                  <a:cubicBezTo>
                    <a:pt x="154878" y="121299"/>
                    <a:pt x="144399" y="118183"/>
                    <a:pt x="136673" y="111561"/>
                  </a:cubicBezTo>
                  <a:cubicBezTo>
                    <a:pt x="124551" y="101171"/>
                    <a:pt x="116090" y="86550"/>
                    <a:pt x="102806" y="77694"/>
                  </a:cubicBezTo>
                  <a:cubicBezTo>
                    <a:pt x="94339" y="72050"/>
                    <a:pt x="85352" y="67118"/>
                    <a:pt x="77406" y="60761"/>
                  </a:cubicBezTo>
                  <a:cubicBezTo>
                    <a:pt x="51153" y="39758"/>
                    <a:pt x="69824" y="44270"/>
                    <a:pt x="35073" y="26894"/>
                  </a:cubicBezTo>
                  <a:cubicBezTo>
                    <a:pt x="27091" y="22903"/>
                    <a:pt x="18140" y="21249"/>
                    <a:pt x="9673" y="18427"/>
                  </a:cubicBezTo>
                  <a:cubicBezTo>
                    <a:pt x="-10761" y="-12224"/>
                    <a:pt x="6325" y="46883"/>
                    <a:pt x="14156" y="0"/>
                  </a:cubicBezTo>
                  <a:close/>
                </a:path>
              </a:pathLst>
            </a:cu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4EED804E-14AB-8C4A-9BB7-5FFC8AC0AAF5}"/>
              </a:ext>
            </a:extLst>
          </p:cNvPr>
          <p:cNvGrpSpPr/>
          <p:nvPr/>
        </p:nvGrpSpPr>
        <p:grpSpPr>
          <a:xfrm>
            <a:off x="7680176" y="2140615"/>
            <a:ext cx="3960440" cy="1470845"/>
            <a:chOff x="3719736" y="1524000"/>
            <a:chExt cx="4168080" cy="1905001"/>
          </a:xfrm>
        </p:grpSpPr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F4D9988B-CC95-754B-8D2B-0AF1AA3BCD54}"/>
                </a:ext>
              </a:extLst>
            </p:cNvPr>
            <p:cNvCxnSpPr/>
            <p:nvPr/>
          </p:nvCxnSpPr>
          <p:spPr>
            <a:xfrm>
              <a:off x="3719736" y="1524000"/>
              <a:ext cx="0" cy="1905000"/>
            </a:xfrm>
            <a:prstGeom prst="line">
              <a:avLst/>
            </a:prstGeom>
            <a:ln w="25400">
              <a:solidFill>
                <a:schemeClr val="bg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FF9DC513-9CFA-0049-8483-CE306B6A4D4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19736" y="3429000"/>
              <a:ext cx="4168080" cy="0"/>
            </a:xfrm>
            <a:prstGeom prst="line">
              <a:avLst/>
            </a:prstGeom>
            <a:ln w="25400">
              <a:solidFill>
                <a:schemeClr val="bg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2A0A4DF9-3566-854E-A94A-02250009E26A}"/>
                </a:ext>
              </a:extLst>
            </p:cNvPr>
            <p:cNvSpPr/>
            <p:nvPr/>
          </p:nvSpPr>
          <p:spPr>
            <a:xfrm>
              <a:off x="3719736" y="1628800"/>
              <a:ext cx="288032" cy="1800200"/>
            </a:xfrm>
            <a:prstGeom prst="rect">
              <a:avLst/>
            </a:prstGeom>
            <a:solidFill>
              <a:srgbClr val="FD8D62">
                <a:alpha val="50000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6C3D4831-B8A1-1B42-909C-0E6ED7B1CB0C}"/>
                </a:ext>
              </a:extLst>
            </p:cNvPr>
            <p:cNvSpPr/>
            <p:nvPr/>
          </p:nvSpPr>
          <p:spPr>
            <a:xfrm>
              <a:off x="4007768" y="1989826"/>
              <a:ext cx="288032" cy="143917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C186048B-753F-6B4F-BAAE-289EB5426B5F}"/>
                </a:ext>
              </a:extLst>
            </p:cNvPr>
            <p:cNvSpPr/>
            <p:nvPr/>
          </p:nvSpPr>
          <p:spPr>
            <a:xfrm>
              <a:off x="4295799" y="2435903"/>
              <a:ext cx="288032" cy="993096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BF77A35B-3163-8A4E-916B-D15F6D4EBB85}"/>
                </a:ext>
              </a:extLst>
            </p:cNvPr>
            <p:cNvSpPr/>
            <p:nvPr/>
          </p:nvSpPr>
          <p:spPr>
            <a:xfrm>
              <a:off x="4583831" y="2520562"/>
              <a:ext cx="288032" cy="908437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993F0E3D-45AD-B243-9C59-DE9F1DF7CE73}"/>
                </a:ext>
              </a:extLst>
            </p:cNvPr>
            <p:cNvSpPr/>
            <p:nvPr/>
          </p:nvSpPr>
          <p:spPr>
            <a:xfrm>
              <a:off x="4871862" y="2636913"/>
              <a:ext cx="288032" cy="792086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54D68760-69C4-F94F-B3EB-6DAA53F77B06}"/>
                </a:ext>
              </a:extLst>
            </p:cNvPr>
            <p:cNvSpPr/>
            <p:nvPr/>
          </p:nvSpPr>
          <p:spPr>
            <a:xfrm>
              <a:off x="5159894" y="2862470"/>
              <a:ext cx="288032" cy="56653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416A03AB-4EA6-8A42-977D-6D17E722B250}"/>
                </a:ext>
              </a:extLst>
            </p:cNvPr>
            <p:cNvSpPr/>
            <p:nvPr/>
          </p:nvSpPr>
          <p:spPr>
            <a:xfrm>
              <a:off x="5447926" y="2924943"/>
              <a:ext cx="288032" cy="504058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F31CA1DC-36FE-3C4C-8FF3-433E648ABEBD}"/>
                </a:ext>
              </a:extLst>
            </p:cNvPr>
            <p:cNvSpPr/>
            <p:nvPr/>
          </p:nvSpPr>
          <p:spPr>
            <a:xfrm>
              <a:off x="5735957" y="2862470"/>
              <a:ext cx="288032" cy="56653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DA754CA2-A2DF-5D49-B930-81E864068DDA}"/>
                </a:ext>
              </a:extLst>
            </p:cNvPr>
            <p:cNvSpPr/>
            <p:nvPr/>
          </p:nvSpPr>
          <p:spPr>
            <a:xfrm>
              <a:off x="6023989" y="3101009"/>
              <a:ext cx="288032" cy="327991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F2472597-9A59-9646-AF47-36B6725759E2}"/>
                </a:ext>
              </a:extLst>
            </p:cNvPr>
            <p:cNvSpPr/>
            <p:nvPr/>
          </p:nvSpPr>
          <p:spPr>
            <a:xfrm>
              <a:off x="6312020" y="3196423"/>
              <a:ext cx="288032" cy="232577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EF0EBFFC-1E16-1E43-9842-15C1876B626A}"/>
                </a:ext>
              </a:extLst>
            </p:cNvPr>
            <p:cNvSpPr/>
            <p:nvPr/>
          </p:nvSpPr>
          <p:spPr>
            <a:xfrm>
              <a:off x="6598019" y="3077156"/>
              <a:ext cx="288032" cy="35184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192BAF5D-7CB3-A64C-A0E0-6718BE8028F8}"/>
                </a:ext>
              </a:extLst>
            </p:cNvPr>
            <p:cNvSpPr/>
            <p:nvPr/>
          </p:nvSpPr>
          <p:spPr>
            <a:xfrm>
              <a:off x="6886050" y="3244132"/>
              <a:ext cx="288032" cy="184868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806D7D5A-BF8F-1143-AC25-5CC7A3B9958F}"/>
                </a:ext>
              </a:extLst>
            </p:cNvPr>
            <p:cNvSpPr/>
            <p:nvPr/>
          </p:nvSpPr>
          <p:spPr>
            <a:xfrm>
              <a:off x="7174082" y="3284983"/>
              <a:ext cx="288032" cy="144016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7369F05C-F538-444E-8A05-8AEEAFCF9579}"/>
                </a:ext>
              </a:extLst>
            </p:cNvPr>
            <p:cNvSpPr/>
            <p:nvPr/>
          </p:nvSpPr>
          <p:spPr>
            <a:xfrm>
              <a:off x="7462113" y="3335546"/>
              <a:ext cx="288032" cy="93453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93" name="Picture 92">
            <a:extLst>
              <a:ext uri="{FF2B5EF4-FFF2-40B4-BE49-F238E27FC236}">
                <a16:creationId xmlns:a16="http://schemas.microsoft.com/office/drawing/2014/main" id="{7D5A22B4-5412-F640-8C7B-981C29775F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4006" y="1720366"/>
            <a:ext cx="2418018" cy="772530"/>
          </a:xfrm>
          <a:prstGeom prst="rect">
            <a:avLst/>
          </a:prstGeom>
        </p:spPr>
      </p:pic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AED1FE21-F83F-F74F-A938-5AE8B1AE1123}"/>
              </a:ext>
            </a:extLst>
          </p:cNvPr>
          <p:cNvCxnSpPr>
            <a:cxnSpLocks/>
          </p:cNvCxnSpPr>
          <p:nvPr/>
        </p:nvCxnSpPr>
        <p:spPr>
          <a:xfrm>
            <a:off x="7608168" y="2239495"/>
            <a:ext cx="0" cy="1371963"/>
          </a:xfrm>
          <a:prstGeom prst="line">
            <a:avLst/>
          </a:prstGeom>
          <a:ln>
            <a:solidFill>
              <a:schemeClr val="bg1">
                <a:lumMod val="60000"/>
                <a:lumOff val="4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385BED3E-687A-D343-B616-2FAF9719D53B}"/>
              </a:ext>
            </a:extLst>
          </p:cNvPr>
          <p:cNvCxnSpPr>
            <a:cxnSpLocks/>
          </p:cNvCxnSpPr>
          <p:nvPr/>
        </p:nvCxnSpPr>
        <p:spPr>
          <a:xfrm>
            <a:off x="7680176" y="3724791"/>
            <a:ext cx="288032" cy="0"/>
          </a:xfrm>
          <a:prstGeom prst="line">
            <a:avLst/>
          </a:prstGeom>
          <a:ln>
            <a:solidFill>
              <a:schemeClr val="bg1">
                <a:lumMod val="60000"/>
                <a:lumOff val="4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762B85CB-AE99-0149-BC5F-18360521D527}"/>
              </a:ext>
            </a:extLst>
          </p:cNvPr>
          <p:cNvSpPr txBox="1"/>
          <p:nvPr/>
        </p:nvSpPr>
        <p:spPr>
          <a:xfrm>
            <a:off x="7690304" y="3697287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400" dirty="0">
                <a:solidFill>
                  <a:schemeClr val="bg1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rPr>
              <a:t>1</a:t>
            </a:r>
            <a:endParaRPr lang="en-GB" dirty="0">
              <a:solidFill>
                <a:schemeClr val="bg1">
                  <a:lumMod val="60000"/>
                  <a:lumOff val="40000"/>
                </a:schemeClr>
              </a:solidFill>
              <a:latin typeface="Avenir Book" panose="02000503020000020003" pitchFamily="2" charset="0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279802F5-0875-9448-A631-2EA9492073C9}"/>
              </a:ext>
            </a:extLst>
          </p:cNvPr>
          <p:cNvSpPr txBox="1"/>
          <p:nvPr/>
        </p:nvSpPr>
        <p:spPr>
          <a:xfrm>
            <a:off x="7232243" y="2722148"/>
            <a:ext cx="3898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400" dirty="0">
                <a:solidFill>
                  <a:schemeClr val="bg1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rPr>
              <a:t>f(t)</a:t>
            </a:r>
            <a:endParaRPr lang="en-GB" dirty="0">
              <a:solidFill>
                <a:schemeClr val="bg1">
                  <a:lumMod val="60000"/>
                  <a:lumOff val="40000"/>
                </a:schemeClr>
              </a:solidFill>
              <a:latin typeface="Avenir Book" panose="02000503020000020003" pitchFamily="2" charset="0"/>
            </a:endParaRPr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95447E20-6131-BA40-9136-D5AEFF60F758}"/>
              </a:ext>
            </a:extLst>
          </p:cNvPr>
          <p:cNvGrpSpPr/>
          <p:nvPr/>
        </p:nvGrpSpPr>
        <p:grpSpPr>
          <a:xfrm>
            <a:off x="7690304" y="4884348"/>
            <a:ext cx="3961296" cy="1475841"/>
            <a:chOff x="3216128" y="4154492"/>
            <a:chExt cx="3961296" cy="1475841"/>
          </a:xfrm>
        </p:grpSpPr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9C484F8A-C6D1-EE44-8B99-D06969A3D67C}"/>
                </a:ext>
              </a:extLst>
            </p:cNvPr>
            <p:cNvCxnSpPr/>
            <p:nvPr/>
          </p:nvCxnSpPr>
          <p:spPr>
            <a:xfrm>
              <a:off x="3216984" y="4154492"/>
              <a:ext cx="0" cy="1470844"/>
            </a:xfrm>
            <a:prstGeom prst="line">
              <a:avLst/>
            </a:prstGeom>
            <a:ln w="25400">
              <a:solidFill>
                <a:schemeClr val="bg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5A4BF7D6-60C9-D749-B559-2A292895308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16984" y="5625336"/>
              <a:ext cx="3960440" cy="0"/>
            </a:xfrm>
            <a:prstGeom prst="line">
              <a:avLst/>
            </a:prstGeom>
            <a:ln w="25400">
              <a:solidFill>
                <a:schemeClr val="bg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0" name="Freeform 109">
              <a:extLst>
                <a:ext uri="{FF2B5EF4-FFF2-40B4-BE49-F238E27FC236}">
                  <a16:creationId xmlns:a16="http://schemas.microsoft.com/office/drawing/2014/main" id="{276401DE-8D90-4D45-A54F-A2F80ADB4911}"/>
                </a:ext>
              </a:extLst>
            </p:cNvPr>
            <p:cNvSpPr/>
            <p:nvPr/>
          </p:nvSpPr>
          <p:spPr>
            <a:xfrm>
              <a:off x="3216128" y="4291106"/>
              <a:ext cx="3836606" cy="1339227"/>
            </a:xfrm>
            <a:custGeom>
              <a:avLst/>
              <a:gdLst>
                <a:gd name="connsiteX0" fmla="*/ 11082 w 3838015"/>
                <a:gd name="connsiteY0" fmla="*/ 0 h 1388533"/>
                <a:gd name="connsiteX1" fmla="*/ 11082 w 3838015"/>
                <a:gd name="connsiteY1" fmla="*/ 1388533 h 1388533"/>
                <a:gd name="connsiteX2" fmla="*/ 3838015 w 3838015"/>
                <a:gd name="connsiteY2" fmla="*/ 1380067 h 1388533"/>
                <a:gd name="connsiteX3" fmla="*/ 3838015 w 3838015"/>
                <a:gd name="connsiteY3" fmla="*/ 1295400 h 1388533"/>
                <a:gd name="connsiteX4" fmla="*/ 3838015 w 3838015"/>
                <a:gd name="connsiteY4" fmla="*/ 1295400 h 1388533"/>
                <a:gd name="connsiteX5" fmla="*/ 3770282 w 3838015"/>
                <a:gd name="connsiteY5" fmla="*/ 1261533 h 1388533"/>
                <a:gd name="connsiteX6" fmla="*/ 3719482 w 3838015"/>
                <a:gd name="connsiteY6" fmla="*/ 1244600 h 1388533"/>
                <a:gd name="connsiteX7" fmla="*/ 3694082 w 3838015"/>
                <a:gd name="connsiteY7" fmla="*/ 1236133 h 1388533"/>
                <a:gd name="connsiteX8" fmla="*/ 3668682 w 3838015"/>
                <a:gd name="connsiteY8" fmla="*/ 1227667 h 1388533"/>
                <a:gd name="connsiteX9" fmla="*/ 3643282 w 3838015"/>
                <a:gd name="connsiteY9" fmla="*/ 1219200 h 1388533"/>
                <a:gd name="connsiteX10" fmla="*/ 3584015 w 3838015"/>
                <a:gd name="connsiteY10" fmla="*/ 1210733 h 1388533"/>
                <a:gd name="connsiteX11" fmla="*/ 3389282 w 3838015"/>
                <a:gd name="connsiteY11" fmla="*/ 1202267 h 1388533"/>
                <a:gd name="connsiteX12" fmla="*/ 3321549 w 3838015"/>
                <a:gd name="connsiteY12" fmla="*/ 1193800 h 1388533"/>
                <a:gd name="connsiteX13" fmla="*/ 3245349 w 3838015"/>
                <a:gd name="connsiteY13" fmla="*/ 1185333 h 1388533"/>
                <a:gd name="connsiteX14" fmla="*/ 3194549 w 3838015"/>
                <a:gd name="connsiteY14" fmla="*/ 1168400 h 1388533"/>
                <a:gd name="connsiteX15" fmla="*/ 3143749 w 3838015"/>
                <a:gd name="connsiteY15" fmla="*/ 1159933 h 1388533"/>
                <a:gd name="connsiteX16" fmla="*/ 3092949 w 3838015"/>
                <a:gd name="connsiteY16" fmla="*/ 1143000 h 1388533"/>
                <a:gd name="connsiteX17" fmla="*/ 3033682 w 3838015"/>
                <a:gd name="connsiteY17" fmla="*/ 1126067 h 1388533"/>
                <a:gd name="connsiteX18" fmla="*/ 2982882 w 3838015"/>
                <a:gd name="connsiteY18" fmla="*/ 1100667 h 1388533"/>
                <a:gd name="connsiteX19" fmla="*/ 2906682 w 3838015"/>
                <a:gd name="connsiteY19" fmla="*/ 1066800 h 1388533"/>
                <a:gd name="connsiteX20" fmla="*/ 2855882 w 3838015"/>
                <a:gd name="connsiteY20" fmla="*/ 1049867 h 1388533"/>
                <a:gd name="connsiteX21" fmla="*/ 2830482 w 3838015"/>
                <a:gd name="connsiteY21" fmla="*/ 1041400 h 1388533"/>
                <a:gd name="connsiteX22" fmla="*/ 2779682 w 3838015"/>
                <a:gd name="connsiteY22" fmla="*/ 1016000 h 1388533"/>
                <a:gd name="connsiteX23" fmla="*/ 2754282 w 3838015"/>
                <a:gd name="connsiteY23" fmla="*/ 999067 h 1388533"/>
                <a:gd name="connsiteX24" fmla="*/ 2703482 w 3838015"/>
                <a:gd name="connsiteY24" fmla="*/ 982133 h 1388533"/>
                <a:gd name="connsiteX25" fmla="*/ 2652682 w 3838015"/>
                <a:gd name="connsiteY25" fmla="*/ 965200 h 1388533"/>
                <a:gd name="connsiteX26" fmla="*/ 2601882 w 3838015"/>
                <a:gd name="connsiteY26" fmla="*/ 948267 h 1388533"/>
                <a:gd name="connsiteX27" fmla="*/ 2576482 w 3838015"/>
                <a:gd name="connsiteY27" fmla="*/ 939800 h 1388533"/>
                <a:gd name="connsiteX28" fmla="*/ 2508749 w 3838015"/>
                <a:gd name="connsiteY28" fmla="*/ 922867 h 1388533"/>
                <a:gd name="connsiteX29" fmla="*/ 2483349 w 3838015"/>
                <a:gd name="connsiteY29" fmla="*/ 914400 h 1388533"/>
                <a:gd name="connsiteX30" fmla="*/ 2432549 w 3838015"/>
                <a:gd name="connsiteY30" fmla="*/ 905933 h 1388533"/>
                <a:gd name="connsiteX31" fmla="*/ 2407149 w 3838015"/>
                <a:gd name="connsiteY31" fmla="*/ 897467 h 1388533"/>
                <a:gd name="connsiteX32" fmla="*/ 2246282 w 3838015"/>
                <a:gd name="connsiteY32" fmla="*/ 872067 h 1388533"/>
                <a:gd name="connsiteX33" fmla="*/ 2203949 w 3838015"/>
                <a:gd name="connsiteY33" fmla="*/ 863600 h 1388533"/>
                <a:gd name="connsiteX34" fmla="*/ 2068482 w 3838015"/>
                <a:gd name="connsiteY34" fmla="*/ 846667 h 1388533"/>
                <a:gd name="connsiteX35" fmla="*/ 2000749 w 3838015"/>
                <a:gd name="connsiteY35" fmla="*/ 829733 h 1388533"/>
                <a:gd name="connsiteX36" fmla="*/ 1949949 w 3838015"/>
                <a:gd name="connsiteY36" fmla="*/ 812800 h 1388533"/>
                <a:gd name="connsiteX37" fmla="*/ 1865282 w 3838015"/>
                <a:gd name="connsiteY37" fmla="*/ 787400 h 1388533"/>
                <a:gd name="connsiteX38" fmla="*/ 1831415 w 3838015"/>
                <a:gd name="connsiteY38" fmla="*/ 770467 h 1388533"/>
                <a:gd name="connsiteX39" fmla="*/ 1806015 w 3838015"/>
                <a:gd name="connsiteY39" fmla="*/ 762000 h 1388533"/>
                <a:gd name="connsiteX40" fmla="*/ 1780615 w 3838015"/>
                <a:gd name="connsiteY40" fmla="*/ 745067 h 1388533"/>
                <a:gd name="connsiteX41" fmla="*/ 1755215 w 3838015"/>
                <a:gd name="connsiteY41" fmla="*/ 736600 h 1388533"/>
                <a:gd name="connsiteX42" fmla="*/ 1729815 w 3838015"/>
                <a:gd name="connsiteY42" fmla="*/ 719667 h 1388533"/>
                <a:gd name="connsiteX43" fmla="*/ 1695949 w 3838015"/>
                <a:gd name="connsiteY43" fmla="*/ 702733 h 1388533"/>
                <a:gd name="connsiteX44" fmla="*/ 1619749 w 3838015"/>
                <a:gd name="connsiteY44" fmla="*/ 660400 h 1388533"/>
                <a:gd name="connsiteX45" fmla="*/ 1560482 w 3838015"/>
                <a:gd name="connsiteY45" fmla="*/ 618067 h 1388533"/>
                <a:gd name="connsiteX46" fmla="*/ 1509682 w 3838015"/>
                <a:gd name="connsiteY46" fmla="*/ 592667 h 1388533"/>
                <a:gd name="connsiteX47" fmla="*/ 1484282 w 3838015"/>
                <a:gd name="connsiteY47" fmla="*/ 575733 h 1388533"/>
                <a:gd name="connsiteX48" fmla="*/ 1433482 w 3838015"/>
                <a:gd name="connsiteY48" fmla="*/ 558800 h 1388533"/>
                <a:gd name="connsiteX49" fmla="*/ 1408082 w 3838015"/>
                <a:gd name="connsiteY49" fmla="*/ 541867 h 1388533"/>
                <a:gd name="connsiteX50" fmla="*/ 1357282 w 3838015"/>
                <a:gd name="connsiteY50" fmla="*/ 524933 h 1388533"/>
                <a:gd name="connsiteX51" fmla="*/ 1272615 w 3838015"/>
                <a:gd name="connsiteY51" fmla="*/ 508000 h 1388533"/>
                <a:gd name="connsiteX52" fmla="*/ 1077882 w 3838015"/>
                <a:gd name="connsiteY52" fmla="*/ 491067 h 1388533"/>
                <a:gd name="connsiteX53" fmla="*/ 984749 w 3838015"/>
                <a:gd name="connsiteY53" fmla="*/ 474133 h 1388533"/>
                <a:gd name="connsiteX54" fmla="*/ 959349 w 3838015"/>
                <a:gd name="connsiteY54" fmla="*/ 465667 h 1388533"/>
                <a:gd name="connsiteX55" fmla="*/ 883149 w 3838015"/>
                <a:gd name="connsiteY55" fmla="*/ 448733 h 1388533"/>
                <a:gd name="connsiteX56" fmla="*/ 798482 w 3838015"/>
                <a:gd name="connsiteY56" fmla="*/ 423333 h 1388533"/>
                <a:gd name="connsiteX57" fmla="*/ 773082 w 3838015"/>
                <a:gd name="connsiteY57" fmla="*/ 414867 h 1388533"/>
                <a:gd name="connsiteX58" fmla="*/ 705349 w 3838015"/>
                <a:gd name="connsiteY58" fmla="*/ 389467 h 1388533"/>
                <a:gd name="connsiteX59" fmla="*/ 688415 w 3838015"/>
                <a:gd name="connsiteY59" fmla="*/ 372533 h 1388533"/>
                <a:gd name="connsiteX60" fmla="*/ 637615 w 3838015"/>
                <a:gd name="connsiteY60" fmla="*/ 355600 h 1388533"/>
                <a:gd name="connsiteX61" fmla="*/ 612215 w 3838015"/>
                <a:gd name="connsiteY61" fmla="*/ 338667 h 1388533"/>
                <a:gd name="connsiteX62" fmla="*/ 561415 w 3838015"/>
                <a:gd name="connsiteY62" fmla="*/ 321733 h 1388533"/>
                <a:gd name="connsiteX63" fmla="*/ 536015 w 3838015"/>
                <a:gd name="connsiteY63" fmla="*/ 304800 h 1388533"/>
                <a:gd name="connsiteX64" fmla="*/ 502149 w 3838015"/>
                <a:gd name="connsiteY64" fmla="*/ 296333 h 1388533"/>
                <a:gd name="connsiteX65" fmla="*/ 341282 w 3838015"/>
                <a:gd name="connsiteY65" fmla="*/ 270933 h 1388533"/>
                <a:gd name="connsiteX66" fmla="*/ 273549 w 3838015"/>
                <a:gd name="connsiteY66" fmla="*/ 254000 h 1388533"/>
                <a:gd name="connsiteX67" fmla="*/ 222749 w 3838015"/>
                <a:gd name="connsiteY67" fmla="*/ 237067 h 1388533"/>
                <a:gd name="connsiteX68" fmla="*/ 205815 w 3838015"/>
                <a:gd name="connsiteY68" fmla="*/ 220133 h 1388533"/>
                <a:gd name="connsiteX69" fmla="*/ 180415 w 3838015"/>
                <a:gd name="connsiteY69" fmla="*/ 203200 h 1388533"/>
                <a:gd name="connsiteX70" fmla="*/ 163482 w 3838015"/>
                <a:gd name="connsiteY70" fmla="*/ 177800 h 1388533"/>
                <a:gd name="connsiteX71" fmla="*/ 138082 w 3838015"/>
                <a:gd name="connsiteY71" fmla="*/ 160867 h 1388533"/>
                <a:gd name="connsiteX72" fmla="*/ 104215 w 3838015"/>
                <a:gd name="connsiteY72" fmla="*/ 127000 h 1388533"/>
                <a:gd name="connsiteX73" fmla="*/ 78815 w 3838015"/>
                <a:gd name="connsiteY73" fmla="*/ 110067 h 1388533"/>
                <a:gd name="connsiteX74" fmla="*/ 36482 w 3838015"/>
                <a:gd name="connsiteY74" fmla="*/ 76200 h 1388533"/>
                <a:gd name="connsiteX75" fmla="*/ 11082 w 3838015"/>
                <a:gd name="connsiteY75" fmla="*/ 67733 h 1388533"/>
                <a:gd name="connsiteX76" fmla="*/ 11082 w 3838015"/>
                <a:gd name="connsiteY76" fmla="*/ 0 h 1388533"/>
                <a:gd name="connsiteX0" fmla="*/ 14156 w 3836606"/>
                <a:gd name="connsiteY0" fmla="*/ 0 h 1339227"/>
                <a:gd name="connsiteX1" fmla="*/ 9673 w 3836606"/>
                <a:gd name="connsiteY1" fmla="*/ 1339227 h 1339227"/>
                <a:gd name="connsiteX2" fmla="*/ 3836606 w 3836606"/>
                <a:gd name="connsiteY2" fmla="*/ 1330761 h 1339227"/>
                <a:gd name="connsiteX3" fmla="*/ 3836606 w 3836606"/>
                <a:gd name="connsiteY3" fmla="*/ 1246094 h 1339227"/>
                <a:gd name="connsiteX4" fmla="*/ 3836606 w 3836606"/>
                <a:gd name="connsiteY4" fmla="*/ 1246094 h 1339227"/>
                <a:gd name="connsiteX5" fmla="*/ 3768873 w 3836606"/>
                <a:gd name="connsiteY5" fmla="*/ 1212227 h 1339227"/>
                <a:gd name="connsiteX6" fmla="*/ 3718073 w 3836606"/>
                <a:gd name="connsiteY6" fmla="*/ 1195294 h 1339227"/>
                <a:gd name="connsiteX7" fmla="*/ 3692673 w 3836606"/>
                <a:gd name="connsiteY7" fmla="*/ 1186827 h 1339227"/>
                <a:gd name="connsiteX8" fmla="*/ 3667273 w 3836606"/>
                <a:gd name="connsiteY8" fmla="*/ 1178361 h 1339227"/>
                <a:gd name="connsiteX9" fmla="*/ 3641873 w 3836606"/>
                <a:gd name="connsiteY9" fmla="*/ 1169894 h 1339227"/>
                <a:gd name="connsiteX10" fmla="*/ 3582606 w 3836606"/>
                <a:gd name="connsiteY10" fmla="*/ 1161427 h 1339227"/>
                <a:gd name="connsiteX11" fmla="*/ 3387873 w 3836606"/>
                <a:gd name="connsiteY11" fmla="*/ 1152961 h 1339227"/>
                <a:gd name="connsiteX12" fmla="*/ 3320140 w 3836606"/>
                <a:gd name="connsiteY12" fmla="*/ 1144494 h 1339227"/>
                <a:gd name="connsiteX13" fmla="*/ 3243940 w 3836606"/>
                <a:gd name="connsiteY13" fmla="*/ 1136027 h 1339227"/>
                <a:gd name="connsiteX14" fmla="*/ 3193140 w 3836606"/>
                <a:gd name="connsiteY14" fmla="*/ 1119094 h 1339227"/>
                <a:gd name="connsiteX15" fmla="*/ 3142340 w 3836606"/>
                <a:gd name="connsiteY15" fmla="*/ 1110627 h 1339227"/>
                <a:gd name="connsiteX16" fmla="*/ 3091540 w 3836606"/>
                <a:gd name="connsiteY16" fmla="*/ 1093694 h 1339227"/>
                <a:gd name="connsiteX17" fmla="*/ 3032273 w 3836606"/>
                <a:gd name="connsiteY17" fmla="*/ 1076761 h 1339227"/>
                <a:gd name="connsiteX18" fmla="*/ 2981473 w 3836606"/>
                <a:gd name="connsiteY18" fmla="*/ 1051361 h 1339227"/>
                <a:gd name="connsiteX19" fmla="*/ 2905273 w 3836606"/>
                <a:gd name="connsiteY19" fmla="*/ 1017494 h 1339227"/>
                <a:gd name="connsiteX20" fmla="*/ 2854473 w 3836606"/>
                <a:gd name="connsiteY20" fmla="*/ 1000561 h 1339227"/>
                <a:gd name="connsiteX21" fmla="*/ 2829073 w 3836606"/>
                <a:gd name="connsiteY21" fmla="*/ 992094 h 1339227"/>
                <a:gd name="connsiteX22" fmla="*/ 2778273 w 3836606"/>
                <a:gd name="connsiteY22" fmla="*/ 966694 h 1339227"/>
                <a:gd name="connsiteX23" fmla="*/ 2752873 w 3836606"/>
                <a:gd name="connsiteY23" fmla="*/ 949761 h 1339227"/>
                <a:gd name="connsiteX24" fmla="*/ 2702073 w 3836606"/>
                <a:gd name="connsiteY24" fmla="*/ 932827 h 1339227"/>
                <a:gd name="connsiteX25" fmla="*/ 2651273 w 3836606"/>
                <a:gd name="connsiteY25" fmla="*/ 915894 h 1339227"/>
                <a:gd name="connsiteX26" fmla="*/ 2600473 w 3836606"/>
                <a:gd name="connsiteY26" fmla="*/ 898961 h 1339227"/>
                <a:gd name="connsiteX27" fmla="*/ 2575073 w 3836606"/>
                <a:gd name="connsiteY27" fmla="*/ 890494 h 1339227"/>
                <a:gd name="connsiteX28" fmla="*/ 2507340 w 3836606"/>
                <a:gd name="connsiteY28" fmla="*/ 873561 h 1339227"/>
                <a:gd name="connsiteX29" fmla="*/ 2481940 w 3836606"/>
                <a:gd name="connsiteY29" fmla="*/ 865094 h 1339227"/>
                <a:gd name="connsiteX30" fmla="*/ 2431140 w 3836606"/>
                <a:gd name="connsiteY30" fmla="*/ 856627 h 1339227"/>
                <a:gd name="connsiteX31" fmla="*/ 2405740 w 3836606"/>
                <a:gd name="connsiteY31" fmla="*/ 848161 h 1339227"/>
                <a:gd name="connsiteX32" fmla="*/ 2244873 w 3836606"/>
                <a:gd name="connsiteY32" fmla="*/ 822761 h 1339227"/>
                <a:gd name="connsiteX33" fmla="*/ 2202540 w 3836606"/>
                <a:gd name="connsiteY33" fmla="*/ 814294 h 1339227"/>
                <a:gd name="connsiteX34" fmla="*/ 2067073 w 3836606"/>
                <a:gd name="connsiteY34" fmla="*/ 797361 h 1339227"/>
                <a:gd name="connsiteX35" fmla="*/ 1999340 w 3836606"/>
                <a:gd name="connsiteY35" fmla="*/ 780427 h 1339227"/>
                <a:gd name="connsiteX36" fmla="*/ 1948540 w 3836606"/>
                <a:gd name="connsiteY36" fmla="*/ 763494 h 1339227"/>
                <a:gd name="connsiteX37" fmla="*/ 1863873 w 3836606"/>
                <a:gd name="connsiteY37" fmla="*/ 738094 h 1339227"/>
                <a:gd name="connsiteX38" fmla="*/ 1830006 w 3836606"/>
                <a:gd name="connsiteY38" fmla="*/ 721161 h 1339227"/>
                <a:gd name="connsiteX39" fmla="*/ 1804606 w 3836606"/>
                <a:gd name="connsiteY39" fmla="*/ 712694 h 1339227"/>
                <a:gd name="connsiteX40" fmla="*/ 1779206 w 3836606"/>
                <a:gd name="connsiteY40" fmla="*/ 695761 h 1339227"/>
                <a:gd name="connsiteX41" fmla="*/ 1753806 w 3836606"/>
                <a:gd name="connsiteY41" fmla="*/ 687294 h 1339227"/>
                <a:gd name="connsiteX42" fmla="*/ 1728406 w 3836606"/>
                <a:gd name="connsiteY42" fmla="*/ 670361 h 1339227"/>
                <a:gd name="connsiteX43" fmla="*/ 1694540 w 3836606"/>
                <a:gd name="connsiteY43" fmla="*/ 653427 h 1339227"/>
                <a:gd name="connsiteX44" fmla="*/ 1618340 w 3836606"/>
                <a:gd name="connsiteY44" fmla="*/ 611094 h 1339227"/>
                <a:gd name="connsiteX45" fmla="*/ 1559073 w 3836606"/>
                <a:gd name="connsiteY45" fmla="*/ 568761 h 1339227"/>
                <a:gd name="connsiteX46" fmla="*/ 1508273 w 3836606"/>
                <a:gd name="connsiteY46" fmla="*/ 543361 h 1339227"/>
                <a:gd name="connsiteX47" fmla="*/ 1482873 w 3836606"/>
                <a:gd name="connsiteY47" fmla="*/ 526427 h 1339227"/>
                <a:gd name="connsiteX48" fmla="*/ 1432073 w 3836606"/>
                <a:gd name="connsiteY48" fmla="*/ 509494 h 1339227"/>
                <a:gd name="connsiteX49" fmla="*/ 1406673 w 3836606"/>
                <a:gd name="connsiteY49" fmla="*/ 492561 h 1339227"/>
                <a:gd name="connsiteX50" fmla="*/ 1355873 w 3836606"/>
                <a:gd name="connsiteY50" fmla="*/ 475627 h 1339227"/>
                <a:gd name="connsiteX51" fmla="*/ 1271206 w 3836606"/>
                <a:gd name="connsiteY51" fmla="*/ 458694 h 1339227"/>
                <a:gd name="connsiteX52" fmla="*/ 1076473 w 3836606"/>
                <a:gd name="connsiteY52" fmla="*/ 441761 h 1339227"/>
                <a:gd name="connsiteX53" fmla="*/ 983340 w 3836606"/>
                <a:gd name="connsiteY53" fmla="*/ 424827 h 1339227"/>
                <a:gd name="connsiteX54" fmla="*/ 957940 w 3836606"/>
                <a:gd name="connsiteY54" fmla="*/ 416361 h 1339227"/>
                <a:gd name="connsiteX55" fmla="*/ 881740 w 3836606"/>
                <a:gd name="connsiteY55" fmla="*/ 399427 h 1339227"/>
                <a:gd name="connsiteX56" fmla="*/ 797073 w 3836606"/>
                <a:gd name="connsiteY56" fmla="*/ 374027 h 1339227"/>
                <a:gd name="connsiteX57" fmla="*/ 771673 w 3836606"/>
                <a:gd name="connsiteY57" fmla="*/ 365561 h 1339227"/>
                <a:gd name="connsiteX58" fmla="*/ 703940 w 3836606"/>
                <a:gd name="connsiteY58" fmla="*/ 340161 h 1339227"/>
                <a:gd name="connsiteX59" fmla="*/ 687006 w 3836606"/>
                <a:gd name="connsiteY59" fmla="*/ 323227 h 1339227"/>
                <a:gd name="connsiteX60" fmla="*/ 636206 w 3836606"/>
                <a:gd name="connsiteY60" fmla="*/ 306294 h 1339227"/>
                <a:gd name="connsiteX61" fmla="*/ 610806 w 3836606"/>
                <a:gd name="connsiteY61" fmla="*/ 289361 h 1339227"/>
                <a:gd name="connsiteX62" fmla="*/ 560006 w 3836606"/>
                <a:gd name="connsiteY62" fmla="*/ 272427 h 1339227"/>
                <a:gd name="connsiteX63" fmla="*/ 534606 w 3836606"/>
                <a:gd name="connsiteY63" fmla="*/ 255494 h 1339227"/>
                <a:gd name="connsiteX64" fmla="*/ 500740 w 3836606"/>
                <a:gd name="connsiteY64" fmla="*/ 247027 h 1339227"/>
                <a:gd name="connsiteX65" fmla="*/ 339873 w 3836606"/>
                <a:gd name="connsiteY65" fmla="*/ 221627 h 1339227"/>
                <a:gd name="connsiteX66" fmla="*/ 272140 w 3836606"/>
                <a:gd name="connsiteY66" fmla="*/ 204694 h 1339227"/>
                <a:gd name="connsiteX67" fmla="*/ 221340 w 3836606"/>
                <a:gd name="connsiteY67" fmla="*/ 187761 h 1339227"/>
                <a:gd name="connsiteX68" fmla="*/ 204406 w 3836606"/>
                <a:gd name="connsiteY68" fmla="*/ 170827 h 1339227"/>
                <a:gd name="connsiteX69" fmla="*/ 179006 w 3836606"/>
                <a:gd name="connsiteY69" fmla="*/ 153894 h 1339227"/>
                <a:gd name="connsiteX70" fmla="*/ 162073 w 3836606"/>
                <a:gd name="connsiteY70" fmla="*/ 128494 h 1339227"/>
                <a:gd name="connsiteX71" fmla="*/ 136673 w 3836606"/>
                <a:gd name="connsiteY71" fmla="*/ 111561 h 1339227"/>
                <a:gd name="connsiteX72" fmla="*/ 102806 w 3836606"/>
                <a:gd name="connsiteY72" fmla="*/ 77694 h 1339227"/>
                <a:gd name="connsiteX73" fmla="*/ 77406 w 3836606"/>
                <a:gd name="connsiteY73" fmla="*/ 60761 h 1339227"/>
                <a:gd name="connsiteX74" fmla="*/ 35073 w 3836606"/>
                <a:gd name="connsiteY74" fmla="*/ 26894 h 1339227"/>
                <a:gd name="connsiteX75" fmla="*/ 9673 w 3836606"/>
                <a:gd name="connsiteY75" fmla="*/ 18427 h 1339227"/>
                <a:gd name="connsiteX76" fmla="*/ 14156 w 3836606"/>
                <a:gd name="connsiteY76" fmla="*/ 0 h 1339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3836606" h="1339227">
                  <a:moveTo>
                    <a:pt x="14156" y="0"/>
                  </a:moveTo>
                  <a:cubicBezTo>
                    <a:pt x="12662" y="446409"/>
                    <a:pt x="11167" y="892818"/>
                    <a:pt x="9673" y="1339227"/>
                  </a:cubicBezTo>
                  <a:lnTo>
                    <a:pt x="3836606" y="1330761"/>
                  </a:lnTo>
                  <a:lnTo>
                    <a:pt x="3836606" y="1246094"/>
                  </a:lnTo>
                  <a:lnTo>
                    <a:pt x="3836606" y="1246094"/>
                  </a:lnTo>
                  <a:cubicBezTo>
                    <a:pt x="3814028" y="1234805"/>
                    <a:pt x="3792075" y="1222171"/>
                    <a:pt x="3768873" y="1212227"/>
                  </a:cubicBezTo>
                  <a:cubicBezTo>
                    <a:pt x="3752467" y="1205196"/>
                    <a:pt x="3735006" y="1200938"/>
                    <a:pt x="3718073" y="1195294"/>
                  </a:cubicBezTo>
                  <a:lnTo>
                    <a:pt x="3692673" y="1186827"/>
                  </a:lnTo>
                  <a:lnTo>
                    <a:pt x="3667273" y="1178361"/>
                  </a:lnTo>
                  <a:cubicBezTo>
                    <a:pt x="3658806" y="1175539"/>
                    <a:pt x="3650708" y="1171156"/>
                    <a:pt x="3641873" y="1169894"/>
                  </a:cubicBezTo>
                  <a:cubicBezTo>
                    <a:pt x="3622117" y="1167072"/>
                    <a:pt x="3602518" y="1162754"/>
                    <a:pt x="3582606" y="1161427"/>
                  </a:cubicBezTo>
                  <a:cubicBezTo>
                    <a:pt x="3517778" y="1157105"/>
                    <a:pt x="3452784" y="1155783"/>
                    <a:pt x="3387873" y="1152961"/>
                  </a:cubicBezTo>
                  <a:lnTo>
                    <a:pt x="3320140" y="1144494"/>
                  </a:lnTo>
                  <a:cubicBezTo>
                    <a:pt x="3294759" y="1141508"/>
                    <a:pt x="3269000" y="1141039"/>
                    <a:pt x="3243940" y="1136027"/>
                  </a:cubicBezTo>
                  <a:cubicBezTo>
                    <a:pt x="3226437" y="1132526"/>
                    <a:pt x="3210746" y="1122029"/>
                    <a:pt x="3193140" y="1119094"/>
                  </a:cubicBezTo>
                  <a:cubicBezTo>
                    <a:pt x="3176207" y="1116272"/>
                    <a:pt x="3158994" y="1114791"/>
                    <a:pt x="3142340" y="1110627"/>
                  </a:cubicBezTo>
                  <a:cubicBezTo>
                    <a:pt x="3125024" y="1106298"/>
                    <a:pt x="3108856" y="1098023"/>
                    <a:pt x="3091540" y="1093694"/>
                  </a:cubicBezTo>
                  <a:cubicBezTo>
                    <a:pt x="3049015" y="1083062"/>
                    <a:pt x="3068712" y="1088907"/>
                    <a:pt x="3032273" y="1076761"/>
                  </a:cubicBezTo>
                  <a:cubicBezTo>
                    <a:pt x="2959479" y="1028230"/>
                    <a:pt x="3051580" y="1086415"/>
                    <a:pt x="2981473" y="1051361"/>
                  </a:cubicBezTo>
                  <a:cubicBezTo>
                    <a:pt x="2900963" y="1011106"/>
                    <a:pt x="3036345" y="1061185"/>
                    <a:pt x="2905273" y="1017494"/>
                  </a:cubicBezTo>
                  <a:lnTo>
                    <a:pt x="2854473" y="1000561"/>
                  </a:lnTo>
                  <a:cubicBezTo>
                    <a:pt x="2846006" y="997739"/>
                    <a:pt x="2836499" y="997044"/>
                    <a:pt x="2829073" y="992094"/>
                  </a:cubicBezTo>
                  <a:cubicBezTo>
                    <a:pt x="2756281" y="943567"/>
                    <a:pt x="2848380" y="1001747"/>
                    <a:pt x="2778273" y="966694"/>
                  </a:cubicBezTo>
                  <a:cubicBezTo>
                    <a:pt x="2769172" y="962143"/>
                    <a:pt x="2762172" y="953894"/>
                    <a:pt x="2752873" y="949761"/>
                  </a:cubicBezTo>
                  <a:cubicBezTo>
                    <a:pt x="2736562" y="942512"/>
                    <a:pt x="2719006" y="938471"/>
                    <a:pt x="2702073" y="932827"/>
                  </a:cubicBezTo>
                  <a:lnTo>
                    <a:pt x="2651273" y="915894"/>
                  </a:lnTo>
                  <a:lnTo>
                    <a:pt x="2600473" y="898961"/>
                  </a:lnTo>
                  <a:cubicBezTo>
                    <a:pt x="2592006" y="896139"/>
                    <a:pt x="2583731" y="892659"/>
                    <a:pt x="2575073" y="890494"/>
                  </a:cubicBezTo>
                  <a:cubicBezTo>
                    <a:pt x="2552495" y="884850"/>
                    <a:pt x="2529418" y="880921"/>
                    <a:pt x="2507340" y="873561"/>
                  </a:cubicBezTo>
                  <a:cubicBezTo>
                    <a:pt x="2498873" y="870739"/>
                    <a:pt x="2490652" y="867030"/>
                    <a:pt x="2481940" y="865094"/>
                  </a:cubicBezTo>
                  <a:cubicBezTo>
                    <a:pt x="2465182" y="861370"/>
                    <a:pt x="2447898" y="860351"/>
                    <a:pt x="2431140" y="856627"/>
                  </a:cubicBezTo>
                  <a:cubicBezTo>
                    <a:pt x="2422428" y="854691"/>
                    <a:pt x="2414491" y="849911"/>
                    <a:pt x="2405740" y="848161"/>
                  </a:cubicBezTo>
                  <a:cubicBezTo>
                    <a:pt x="2291071" y="825227"/>
                    <a:pt x="2334283" y="837662"/>
                    <a:pt x="2244873" y="822761"/>
                  </a:cubicBezTo>
                  <a:cubicBezTo>
                    <a:pt x="2230678" y="820395"/>
                    <a:pt x="2216786" y="816329"/>
                    <a:pt x="2202540" y="814294"/>
                  </a:cubicBezTo>
                  <a:cubicBezTo>
                    <a:pt x="2157490" y="807858"/>
                    <a:pt x="2067073" y="797361"/>
                    <a:pt x="2067073" y="797361"/>
                  </a:cubicBezTo>
                  <a:cubicBezTo>
                    <a:pt x="1990015" y="771674"/>
                    <a:pt x="2111706" y="811072"/>
                    <a:pt x="1999340" y="780427"/>
                  </a:cubicBezTo>
                  <a:cubicBezTo>
                    <a:pt x="1982120" y="775731"/>
                    <a:pt x="1965856" y="767823"/>
                    <a:pt x="1948540" y="763494"/>
                  </a:cubicBezTo>
                  <a:cubicBezTo>
                    <a:pt x="1924234" y="757417"/>
                    <a:pt x="1884484" y="748399"/>
                    <a:pt x="1863873" y="738094"/>
                  </a:cubicBezTo>
                  <a:cubicBezTo>
                    <a:pt x="1852584" y="732450"/>
                    <a:pt x="1841607" y="726133"/>
                    <a:pt x="1830006" y="721161"/>
                  </a:cubicBezTo>
                  <a:cubicBezTo>
                    <a:pt x="1821803" y="717645"/>
                    <a:pt x="1812588" y="716685"/>
                    <a:pt x="1804606" y="712694"/>
                  </a:cubicBezTo>
                  <a:cubicBezTo>
                    <a:pt x="1795505" y="708143"/>
                    <a:pt x="1788307" y="700312"/>
                    <a:pt x="1779206" y="695761"/>
                  </a:cubicBezTo>
                  <a:cubicBezTo>
                    <a:pt x="1771224" y="691770"/>
                    <a:pt x="1761788" y="691285"/>
                    <a:pt x="1753806" y="687294"/>
                  </a:cubicBezTo>
                  <a:cubicBezTo>
                    <a:pt x="1744705" y="682743"/>
                    <a:pt x="1737241" y="675410"/>
                    <a:pt x="1728406" y="670361"/>
                  </a:cubicBezTo>
                  <a:cubicBezTo>
                    <a:pt x="1717448" y="664099"/>
                    <a:pt x="1705363" y="659921"/>
                    <a:pt x="1694540" y="653427"/>
                  </a:cubicBezTo>
                  <a:cubicBezTo>
                    <a:pt x="1621761" y="609759"/>
                    <a:pt x="1669429" y="628124"/>
                    <a:pt x="1618340" y="611094"/>
                  </a:cubicBezTo>
                  <a:cubicBezTo>
                    <a:pt x="1578162" y="570916"/>
                    <a:pt x="1599619" y="582275"/>
                    <a:pt x="1559073" y="568761"/>
                  </a:cubicBezTo>
                  <a:cubicBezTo>
                    <a:pt x="1486279" y="520230"/>
                    <a:pt x="1578380" y="578415"/>
                    <a:pt x="1508273" y="543361"/>
                  </a:cubicBezTo>
                  <a:cubicBezTo>
                    <a:pt x="1499171" y="538810"/>
                    <a:pt x="1492172" y="530560"/>
                    <a:pt x="1482873" y="526427"/>
                  </a:cubicBezTo>
                  <a:cubicBezTo>
                    <a:pt x="1466562" y="519178"/>
                    <a:pt x="1446925" y="519395"/>
                    <a:pt x="1432073" y="509494"/>
                  </a:cubicBezTo>
                  <a:cubicBezTo>
                    <a:pt x="1423606" y="503850"/>
                    <a:pt x="1415972" y="496694"/>
                    <a:pt x="1406673" y="492561"/>
                  </a:cubicBezTo>
                  <a:cubicBezTo>
                    <a:pt x="1390362" y="485312"/>
                    <a:pt x="1373190" y="479956"/>
                    <a:pt x="1355873" y="475627"/>
                  </a:cubicBezTo>
                  <a:cubicBezTo>
                    <a:pt x="1310982" y="464405"/>
                    <a:pt x="1325178" y="466998"/>
                    <a:pt x="1271206" y="458694"/>
                  </a:cubicBezTo>
                  <a:cubicBezTo>
                    <a:pt x="1179667" y="444610"/>
                    <a:pt x="1203481" y="449698"/>
                    <a:pt x="1076473" y="441761"/>
                  </a:cubicBezTo>
                  <a:cubicBezTo>
                    <a:pt x="1053822" y="437986"/>
                    <a:pt x="1007012" y="430745"/>
                    <a:pt x="983340" y="424827"/>
                  </a:cubicBezTo>
                  <a:cubicBezTo>
                    <a:pt x="974682" y="422663"/>
                    <a:pt x="966521" y="418813"/>
                    <a:pt x="957940" y="416361"/>
                  </a:cubicBezTo>
                  <a:cubicBezTo>
                    <a:pt x="921804" y="406037"/>
                    <a:pt x="921025" y="408157"/>
                    <a:pt x="881740" y="399427"/>
                  </a:cubicBezTo>
                  <a:cubicBezTo>
                    <a:pt x="843339" y="390894"/>
                    <a:pt x="839305" y="388104"/>
                    <a:pt x="797073" y="374027"/>
                  </a:cubicBezTo>
                  <a:lnTo>
                    <a:pt x="771673" y="365561"/>
                  </a:lnTo>
                  <a:cubicBezTo>
                    <a:pt x="698791" y="316971"/>
                    <a:pt x="806467" y="384101"/>
                    <a:pt x="703940" y="340161"/>
                  </a:cubicBezTo>
                  <a:cubicBezTo>
                    <a:pt x="696603" y="337016"/>
                    <a:pt x="694146" y="326797"/>
                    <a:pt x="687006" y="323227"/>
                  </a:cubicBezTo>
                  <a:cubicBezTo>
                    <a:pt x="671041" y="315245"/>
                    <a:pt x="651058" y="316195"/>
                    <a:pt x="636206" y="306294"/>
                  </a:cubicBezTo>
                  <a:cubicBezTo>
                    <a:pt x="627739" y="300650"/>
                    <a:pt x="620105" y="293494"/>
                    <a:pt x="610806" y="289361"/>
                  </a:cubicBezTo>
                  <a:cubicBezTo>
                    <a:pt x="594495" y="282112"/>
                    <a:pt x="574858" y="282328"/>
                    <a:pt x="560006" y="272427"/>
                  </a:cubicBezTo>
                  <a:cubicBezTo>
                    <a:pt x="551539" y="266783"/>
                    <a:pt x="543959" y="259502"/>
                    <a:pt x="534606" y="255494"/>
                  </a:cubicBezTo>
                  <a:cubicBezTo>
                    <a:pt x="523911" y="250910"/>
                    <a:pt x="511885" y="250371"/>
                    <a:pt x="500740" y="247027"/>
                  </a:cubicBezTo>
                  <a:cubicBezTo>
                    <a:pt x="402227" y="217473"/>
                    <a:pt x="494132" y="233494"/>
                    <a:pt x="339873" y="221627"/>
                  </a:cubicBezTo>
                  <a:cubicBezTo>
                    <a:pt x="262791" y="195935"/>
                    <a:pt x="384546" y="235350"/>
                    <a:pt x="272140" y="204694"/>
                  </a:cubicBezTo>
                  <a:cubicBezTo>
                    <a:pt x="254920" y="199998"/>
                    <a:pt x="221340" y="187761"/>
                    <a:pt x="221340" y="187761"/>
                  </a:cubicBezTo>
                  <a:cubicBezTo>
                    <a:pt x="215695" y="182116"/>
                    <a:pt x="210640" y="175814"/>
                    <a:pt x="204406" y="170827"/>
                  </a:cubicBezTo>
                  <a:cubicBezTo>
                    <a:pt x="196460" y="164470"/>
                    <a:pt x="186201" y="161089"/>
                    <a:pt x="179006" y="153894"/>
                  </a:cubicBezTo>
                  <a:cubicBezTo>
                    <a:pt x="171811" y="146699"/>
                    <a:pt x="169268" y="135689"/>
                    <a:pt x="162073" y="128494"/>
                  </a:cubicBezTo>
                  <a:cubicBezTo>
                    <a:pt x="154878" y="121299"/>
                    <a:pt x="144399" y="118183"/>
                    <a:pt x="136673" y="111561"/>
                  </a:cubicBezTo>
                  <a:cubicBezTo>
                    <a:pt x="124551" y="101171"/>
                    <a:pt x="116090" y="86550"/>
                    <a:pt x="102806" y="77694"/>
                  </a:cubicBezTo>
                  <a:cubicBezTo>
                    <a:pt x="94339" y="72050"/>
                    <a:pt x="85352" y="67118"/>
                    <a:pt x="77406" y="60761"/>
                  </a:cubicBezTo>
                  <a:cubicBezTo>
                    <a:pt x="51153" y="39758"/>
                    <a:pt x="69824" y="44270"/>
                    <a:pt x="35073" y="26894"/>
                  </a:cubicBezTo>
                  <a:cubicBezTo>
                    <a:pt x="27091" y="22903"/>
                    <a:pt x="18140" y="21249"/>
                    <a:pt x="9673" y="18427"/>
                  </a:cubicBezTo>
                  <a:cubicBezTo>
                    <a:pt x="-10761" y="-12224"/>
                    <a:pt x="6325" y="46883"/>
                    <a:pt x="14156" y="0"/>
                  </a:cubicBezTo>
                  <a:close/>
                </a:path>
              </a:pathLst>
            </a:cu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111" name="Picture 110">
            <a:extLst>
              <a:ext uri="{FF2B5EF4-FFF2-40B4-BE49-F238E27FC236}">
                <a16:creationId xmlns:a16="http://schemas.microsoft.com/office/drawing/2014/main" id="{E6E9638A-3DD6-FD4F-A189-6CD774F95B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3878" y="1981834"/>
            <a:ext cx="2854690" cy="295038"/>
          </a:xfrm>
          <a:prstGeom prst="rect">
            <a:avLst/>
          </a:prstGeom>
        </p:spPr>
      </p:pic>
      <p:sp>
        <p:nvSpPr>
          <p:cNvPr id="112" name="Rectangle 111">
            <a:extLst>
              <a:ext uri="{FF2B5EF4-FFF2-40B4-BE49-F238E27FC236}">
                <a16:creationId xmlns:a16="http://schemas.microsoft.com/office/drawing/2014/main" id="{81B513C7-BD73-4442-A465-B712860B93DF}"/>
              </a:ext>
            </a:extLst>
          </p:cNvPr>
          <p:cNvSpPr/>
          <p:nvPr/>
        </p:nvSpPr>
        <p:spPr>
          <a:xfrm>
            <a:off x="7696555" y="5020961"/>
            <a:ext cx="273683" cy="1340482"/>
          </a:xfrm>
          <a:prstGeom prst="rect">
            <a:avLst/>
          </a:prstGeom>
          <a:solidFill>
            <a:srgbClr val="FFC7B2">
              <a:alpha val="85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404EDFBF-C611-CB47-90E9-07B3AF80E327}"/>
              </a:ext>
            </a:extLst>
          </p:cNvPr>
          <p:cNvCxnSpPr>
            <a:cxnSpLocks/>
          </p:cNvCxnSpPr>
          <p:nvPr/>
        </p:nvCxnSpPr>
        <p:spPr>
          <a:xfrm>
            <a:off x="7674028" y="6468523"/>
            <a:ext cx="288032" cy="0"/>
          </a:xfrm>
          <a:prstGeom prst="line">
            <a:avLst/>
          </a:prstGeom>
          <a:ln>
            <a:solidFill>
              <a:schemeClr val="bg1">
                <a:lumMod val="60000"/>
                <a:lumOff val="4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TextBox 113">
            <a:extLst>
              <a:ext uri="{FF2B5EF4-FFF2-40B4-BE49-F238E27FC236}">
                <a16:creationId xmlns:a16="http://schemas.microsoft.com/office/drawing/2014/main" id="{367BCE6B-D43D-6143-BA7A-1B17BDD1370E}"/>
              </a:ext>
            </a:extLst>
          </p:cNvPr>
          <p:cNvSpPr txBox="1"/>
          <p:nvPr/>
        </p:nvSpPr>
        <p:spPr>
          <a:xfrm>
            <a:off x="7608168" y="6505599"/>
            <a:ext cx="3529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400" dirty="0">
                <a:solidFill>
                  <a:schemeClr val="bg1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rPr>
              <a:t>dt</a:t>
            </a:r>
            <a:endParaRPr lang="en-GB" dirty="0">
              <a:solidFill>
                <a:schemeClr val="bg1">
                  <a:lumMod val="60000"/>
                  <a:lumOff val="40000"/>
                </a:schemeClr>
              </a:solidFill>
              <a:latin typeface="Avenir Book" panose="02000503020000020003" pitchFamily="2" charset="0"/>
            </a:endParaRPr>
          </a:p>
        </p:txBody>
      </p: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2252BF6A-9DEC-344F-9D45-E56224A9CE80}"/>
              </a:ext>
            </a:extLst>
          </p:cNvPr>
          <p:cNvCxnSpPr>
            <a:cxnSpLocks/>
          </p:cNvCxnSpPr>
          <p:nvPr/>
        </p:nvCxnSpPr>
        <p:spPr>
          <a:xfrm>
            <a:off x="7598229" y="5036822"/>
            <a:ext cx="0" cy="1299901"/>
          </a:xfrm>
          <a:prstGeom prst="line">
            <a:avLst/>
          </a:prstGeom>
          <a:ln>
            <a:solidFill>
              <a:schemeClr val="bg1">
                <a:lumMod val="60000"/>
                <a:lumOff val="4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TextBox 116">
            <a:extLst>
              <a:ext uri="{FF2B5EF4-FFF2-40B4-BE49-F238E27FC236}">
                <a16:creationId xmlns:a16="http://schemas.microsoft.com/office/drawing/2014/main" id="{8A185832-0DD2-E447-9647-F4BBB9A469CC}"/>
              </a:ext>
            </a:extLst>
          </p:cNvPr>
          <p:cNvSpPr txBox="1"/>
          <p:nvPr/>
        </p:nvSpPr>
        <p:spPr>
          <a:xfrm>
            <a:off x="7032104" y="5512260"/>
            <a:ext cx="5668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400" dirty="0">
                <a:solidFill>
                  <a:schemeClr val="bg1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rPr>
              <a:t>f(t)/</a:t>
            </a:r>
            <a:r>
              <a:rPr lang="el-GR" sz="1400" dirty="0">
                <a:solidFill>
                  <a:schemeClr val="bg1">
                    <a:lumMod val="60000"/>
                    <a:lumOff val="40000"/>
                  </a:schemeClr>
                </a:solidFill>
                <a:latin typeface="Times" pitchFamily="2" charset="0"/>
              </a:rPr>
              <a:t>τ</a:t>
            </a:r>
            <a:endParaRPr lang="en-GB" dirty="0">
              <a:solidFill>
                <a:schemeClr val="bg1">
                  <a:lumMod val="60000"/>
                  <a:lumOff val="40000"/>
                </a:schemeClr>
              </a:solidFill>
              <a:latin typeface="Times" pitchFamily="2" charset="0"/>
            </a:endParaRPr>
          </a:p>
        </p:txBody>
      </p: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ED82FF35-796F-8847-93D6-5309DAE7F1D4}"/>
              </a:ext>
            </a:extLst>
          </p:cNvPr>
          <p:cNvCxnSpPr>
            <a:cxnSpLocks/>
          </p:cNvCxnSpPr>
          <p:nvPr/>
        </p:nvCxnSpPr>
        <p:spPr>
          <a:xfrm>
            <a:off x="8038916" y="5019708"/>
            <a:ext cx="0" cy="237576"/>
          </a:xfrm>
          <a:prstGeom prst="line">
            <a:avLst/>
          </a:prstGeom>
          <a:ln>
            <a:solidFill>
              <a:schemeClr val="bg1">
                <a:lumMod val="60000"/>
                <a:lumOff val="4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TextBox 119">
            <a:extLst>
              <a:ext uri="{FF2B5EF4-FFF2-40B4-BE49-F238E27FC236}">
                <a16:creationId xmlns:a16="http://schemas.microsoft.com/office/drawing/2014/main" id="{06F1DC36-0721-3646-88A8-F40964F1C3A6}"/>
              </a:ext>
            </a:extLst>
          </p:cNvPr>
          <p:cNvSpPr txBox="1"/>
          <p:nvPr/>
        </p:nvSpPr>
        <p:spPr>
          <a:xfrm>
            <a:off x="8205034" y="4957647"/>
            <a:ext cx="23554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rPr>
              <a:t>exp (- dt /</a:t>
            </a:r>
            <a:r>
              <a:rPr lang="el-GR" sz="1400" dirty="0">
                <a:solidFill>
                  <a:schemeClr val="bg1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rPr>
              <a:t> </a:t>
            </a:r>
            <a:r>
              <a:rPr lang="el-GR" sz="1400" dirty="0">
                <a:solidFill>
                  <a:schemeClr val="bg1">
                    <a:lumMod val="60000"/>
                    <a:lumOff val="40000"/>
                  </a:schemeClr>
                </a:solidFill>
                <a:latin typeface="Times" pitchFamily="2" charset="0"/>
              </a:rPr>
              <a:t>τ</a:t>
            </a:r>
            <a:r>
              <a:rPr lang="en-GB" sz="1400" b="1" dirty="0">
                <a:solidFill>
                  <a:schemeClr val="bg1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rPr>
              <a:t>) = (1 - dt /</a:t>
            </a:r>
            <a:r>
              <a:rPr lang="el-GR" sz="1400" dirty="0">
                <a:solidFill>
                  <a:schemeClr val="bg1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rPr>
              <a:t> </a:t>
            </a:r>
            <a:r>
              <a:rPr lang="el-GR" sz="1400" dirty="0">
                <a:solidFill>
                  <a:schemeClr val="bg1">
                    <a:lumMod val="60000"/>
                    <a:lumOff val="40000"/>
                  </a:schemeClr>
                </a:solidFill>
                <a:latin typeface="Times" pitchFamily="2" charset="0"/>
              </a:rPr>
              <a:t>τ</a:t>
            </a:r>
            <a:r>
              <a:rPr lang="en-GB" sz="1400" b="1" dirty="0">
                <a:solidFill>
                  <a:schemeClr val="bg1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rPr>
              <a:t>)</a:t>
            </a:r>
            <a:endParaRPr lang="en-GB" b="1" dirty="0">
              <a:solidFill>
                <a:schemeClr val="bg1">
                  <a:lumMod val="60000"/>
                  <a:lumOff val="40000"/>
                </a:schemeClr>
              </a:solidFill>
              <a:latin typeface="Avenir Book" panose="02000503020000020003" pitchFamily="2" charset="0"/>
            </a:endParaRPr>
          </a:p>
        </p:txBody>
      </p:sp>
      <p:pic>
        <p:nvPicPr>
          <p:cNvPr id="122" name="Picture 121">
            <a:extLst>
              <a:ext uri="{FF2B5EF4-FFF2-40B4-BE49-F238E27FC236}">
                <a16:creationId xmlns:a16="http://schemas.microsoft.com/office/drawing/2014/main" id="{7632EA60-770F-E344-9917-B2AD661F74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7688" y="4391886"/>
            <a:ext cx="3062592" cy="621290"/>
          </a:xfrm>
          <a:prstGeom prst="rect">
            <a:avLst/>
          </a:prstGeom>
        </p:spPr>
      </p:pic>
      <p:pic>
        <p:nvPicPr>
          <p:cNvPr id="123" name="Picture 122">
            <a:extLst>
              <a:ext uri="{FF2B5EF4-FFF2-40B4-BE49-F238E27FC236}">
                <a16:creationId xmlns:a16="http://schemas.microsoft.com/office/drawing/2014/main" id="{BD2BE277-6A99-0746-B9F7-56A18B79D7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8168" y="4311263"/>
            <a:ext cx="3960440" cy="629905"/>
          </a:xfrm>
          <a:prstGeom prst="rect">
            <a:avLst/>
          </a:prstGeom>
        </p:spPr>
      </p:pic>
      <p:sp>
        <p:nvSpPr>
          <p:cNvPr id="124" name="TextBox 123">
            <a:extLst>
              <a:ext uri="{FF2B5EF4-FFF2-40B4-BE49-F238E27FC236}">
                <a16:creationId xmlns:a16="http://schemas.microsoft.com/office/drawing/2014/main" id="{769FE240-1351-784F-8F7B-782046C58E11}"/>
              </a:ext>
            </a:extLst>
          </p:cNvPr>
          <p:cNvSpPr txBox="1"/>
          <p:nvPr/>
        </p:nvSpPr>
        <p:spPr>
          <a:xfrm>
            <a:off x="7598229" y="1115452"/>
            <a:ext cx="1199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TD update: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0D761BEB-7CAB-D94B-B036-16F46F9DBD58}"/>
              </a:ext>
            </a:extLst>
          </p:cNvPr>
          <p:cNvSpPr txBox="1"/>
          <p:nvPr/>
        </p:nvSpPr>
        <p:spPr>
          <a:xfrm>
            <a:off x="3389738" y="1115452"/>
            <a:ext cx="1101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Definition:</a:t>
            </a:r>
          </a:p>
        </p:txBody>
      </p: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80812DDE-1CD2-474C-87BD-12BE9062EF1F}"/>
              </a:ext>
            </a:extLst>
          </p:cNvPr>
          <p:cNvGrpSpPr/>
          <p:nvPr/>
        </p:nvGrpSpPr>
        <p:grpSpPr>
          <a:xfrm>
            <a:off x="8040216" y="2177518"/>
            <a:ext cx="432048" cy="307777"/>
            <a:chOff x="8040216" y="2177518"/>
            <a:chExt cx="432048" cy="307777"/>
          </a:xfrm>
        </p:grpSpPr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14885B50-7461-7A46-9D57-D1C1E1D5B560}"/>
                </a:ext>
              </a:extLst>
            </p:cNvPr>
            <p:cNvCxnSpPr>
              <a:cxnSpLocks/>
            </p:cNvCxnSpPr>
            <p:nvPr/>
          </p:nvCxnSpPr>
          <p:spPr>
            <a:xfrm>
              <a:off x="8040216" y="2213601"/>
              <a:ext cx="0" cy="263554"/>
            </a:xfrm>
            <a:prstGeom prst="line">
              <a:avLst/>
            </a:prstGeom>
            <a:ln>
              <a:solidFill>
                <a:schemeClr val="bg1">
                  <a:lumMod val="60000"/>
                  <a:lumOff val="40000"/>
                </a:schemeClr>
              </a:solidFill>
              <a:prstDash val="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3DD3EED4-D2E0-A246-8B69-C69E15440973}"/>
                </a:ext>
              </a:extLst>
            </p:cNvPr>
            <p:cNvSpPr txBox="1"/>
            <p:nvPr/>
          </p:nvSpPr>
          <p:spPr>
            <a:xfrm>
              <a:off x="8138518" y="2177518"/>
              <a:ext cx="3337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GB" sz="1400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Tw Cen MT" panose="020B0602020104020603" pitchFamily="34" charset="77"/>
                </a:rPr>
                <a:t> </a:t>
              </a:r>
              <a:r>
                <a:rPr lang="el-GR" sz="1400" b="1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Times" pitchFamily="2" charset="0"/>
                </a:rPr>
                <a:t>γ</a:t>
              </a:r>
              <a:endParaRPr lang="en-GB" b="1" dirty="0">
                <a:solidFill>
                  <a:schemeClr val="bg1">
                    <a:lumMod val="60000"/>
                    <a:lumOff val="40000"/>
                  </a:schemeClr>
                </a:solidFill>
                <a:latin typeface="Times" pitchFamily="2" charset="0"/>
              </a:endParaRPr>
            </a:p>
          </p:txBody>
        </p:sp>
        <p:pic>
          <p:nvPicPr>
            <p:cNvPr id="130" name="Picture 129">
              <a:extLst>
                <a:ext uri="{FF2B5EF4-FFF2-40B4-BE49-F238E27FC236}">
                  <a16:creationId xmlns:a16="http://schemas.microsoft.com/office/drawing/2014/main" id="{A0E1B4BD-67DB-F945-99F6-794C7030B0A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134440" y="2313622"/>
              <a:ext cx="98045" cy="98045"/>
            </a:xfrm>
            <a:prstGeom prst="rect">
              <a:avLst/>
            </a:prstGeom>
          </p:spPr>
        </p:pic>
      </p:grpSp>
      <p:pic>
        <p:nvPicPr>
          <p:cNvPr id="131" name="Picture 130">
            <a:extLst>
              <a:ext uri="{FF2B5EF4-FFF2-40B4-BE49-F238E27FC236}">
                <a16:creationId xmlns:a16="http://schemas.microsoft.com/office/drawing/2014/main" id="{38B924D4-333A-7340-8451-1B3EE12D11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22693" y="5062512"/>
            <a:ext cx="98045" cy="98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48569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CF1ED5-FB96-5E44-9693-8E75B4100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Intuition for learning rule: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027951-13F5-B042-B56F-680F0786E4F3}"/>
              </a:ext>
            </a:extLst>
          </p:cNvPr>
          <p:cNvSpPr txBox="1"/>
          <p:nvPr/>
        </p:nvSpPr>
        <p:spPr>
          <a:xfrm>
            <a:off x="770021" y="2107823"/>
            <a:ext cx="1996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Discrete time steps: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A91992-7773-AB4B-A513-16D198078258}"/>
              </a:ext>
            </a:extLst>
          </p:cNvPr>
          <p:cNvSpPr txBox="1"/>
          <p:nvPr/>
        </p:nvSpPr>
        <p:spPr>
          <a:xfrm>
            <a:off x="791160" y="4643844"/>
            <a:ext cx="1776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Continuous time: 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1FC82EB-2C52-DD4C-884E-2463F4ECF90C}"/>
              </a:ext>
            </a:extLst>
          </p:cNvPr>
          <p:cNvGrpSpPr/>
          <p:nvPr/>
        </p:nvGrpSpPr>
        <p:grpSpPr>
          <a:xfrm>
            <a:off x="3215680" y="2140615"/>
            <a:ext cx="3960440" cy="1470845"/>
            <a:chOff x="3719736" y="1524000"/>
            <a:chExt cx="4168080" cy="1905001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B806A6E6-A175-1242-B872-C300F3093082}"/>
                </a:ext>
              </a:extLst>
            </p:cNvPr>
            <p:cNvCxnSpPr/>
            <p:nvPr/>
          </p:nvCxnSpPr>
          <p:spPr>
            <a:xfrm>
              <a:off x="3719736" y="1524000"/>
              <a:ext cx="0" cy="1905000"/>
            </a:xfrm>
            <a:prstGeom prst="line">
              <a:avLst/>
            </a:prstGeom>
            <a:ln w="25400">
              <a:solidFill>
                <a:schemeClr val="bg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9DEC3280-97DD-FB46-B8AB-969D01CC19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19736" y="3429000"/>
              <a:ext cx="4168080" cy="0"/>
            </a:xfrm>
            <a:prstGeom prst="line">
              <a:avLst/>
            </a:prstGeom>
            <a:ln w="25400">
              <a:solidFill>
                <a:schemeClr val="bg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CB3213E-BB73-1342-93E1-C8DD7881CBBC}"/>
                </a:ext>
              </a:extLst>
            </p:cNvPr>
            <p:cNvSpPr/>
            <p:nvPr/>
          </p:nvSpPr>
          <p:spPr>
            <a:xfrm>
              <a:off x="3719736" y="1628800"/>
              <a:ext cx="288032" cy="180020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004B832-85C4-294B-ADE2-37CAAFCD2CCD}"/>
                </a:ext>
              </a:extLst>
            </p:cNvPr>
            <p:cNvSpPr/>
            <p:nvPr/>
          </p:nvSpPr>
          <p:spPr>
            <a:xfrm>
              <a:off x="4007768" y="1989826"/>
              <a:ext cx="288032" cy="143917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8156E1A-3EAA-624F-83F9-07A7A201D800}"/>
                </a:ext>
              </a:extLst>
            </p:cNvPr>
            <p:cNvSpPr/>
            <p:nvPr/>
          </p:nvSpPr>
          <p:spPr>
            <a:xfrm>
              <a:off x="4295799" y="2435903"/>
              <a:ext cx="288032" cy="993096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C63FA2F-80B0-654F-AE9F-EE6AAF5DA673}"/>
                </a:ext>
              </a:extLst>
            </p:cNvPr>
            <p:cNvSpPr/>
            <p:nvPr/>
          </p:nvSpPr>
          <p:spPr>
            <a:xfrm>
              <a:off x="4583831" y="2520562"/>
              <a:ext cx="288032" cy="908437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35907C4-596B-2E43-A11D-5BAA08BCE366}"/>
                </a:ext>
              </a:extLst>
            </p:cNvPr>
            <p:cNvSpPr/>
            <p:nvPr/>
          </p:nvSpPr>
          <p:spPr>
            <a:xfrm>
              <a:off x="4871862" y="2636913"/>
              <a:ext cx="288032" cy="792086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46FFCAB-7CBD-3C4C-95E6-5B425BE6226A}"/>
                </a:ext>
              </a:extLst>
            </p:cNvPr>
            <p:cNvSpPr/>
            <p:nvPr/>
          </p:nvSpPr>
          <p:spPr>
            <a:xfrm>
              <a:off x="5159894" y="2862470"/>
              <a:ext cx="288032" cy="56653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16BF013-EF7E-F540-8CC0-85FC79D134C2}"/>
                </a:ext>
              </a:extLst>
            </p:cNvPr>
            <p:cNvSpPr/>
            <p:nvPr/>
          </p:nvSpPr>
          <p:spPr>
            <a:xfrm>
              <a:off x="5447926" y="2924943"/>
              <a:ext cx="288032" cy="504058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7DD2254-81A9-2F49-BA5D-0A0B7394CAA1}"/>
                </a:ext>
              </a:extLst>
            </p:cNvPr>
            <p:cNvSpPr/>
            <p:nvPr/>
          </p:nvSpPr>
          <p:spPr>
            <a:xfrm>
              <a:off x="5735957" y="2862470"/>
              <a:ext cx="288032" cy="56653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89FE061-7195-C94A-90A6-CE8AF4186A3E}"/>
                </a:ext>
              </a:extLst>
            </p:cNvPr>
            <p:cNvSpPr/>
            <p:nvPr/>
          </p:nvSpPr>
          <p:spPr>
            <a:xfrm>
              <a:off x="6023989" y="3101009"/>
              <a:ext cx="288032" cy="327991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6C3CFE7-6B30-2F4D-8DBA-3DCEBC3C8218}"/>
                </a:ext>
              </a:extLst>
            </p:cNvPr>
            <p:cNvSpPr/>
            <p:nvPr/>
          </p:nvSpPr>
          <p:spPr>
            <a:xfrm>
              <a:off x="6312020" y="3196423"/>
              <a:ext cx="288032" cy="232577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515C5161-38BD-8A46-B9F2-E284D8C2016C}"/>
                </a:ext>
              </a:extLst>
            </p:cNvPr>
            <p:cNvSpPr/>
            <p:nvPr/>
          </p:nvSpPr>
          <p:spPr>
            <a:xfrm>
              <a:off x="6598019" y="3077156"/>
              <a:ext cx="288032" cy="35184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3EA489A-7C23-AA40-9AD1-9BE6F12C8F71}"/>
                </a:ext>
              </a:extLst>
            </p:cNvPr>
            <p:cNvSpPr/>
            <p:nvPr/>
          </p:nvSpPr>
          <p:spPr>
            <a:xfrm>
              <a:off x="6886050" y="3244132"/>
              <a:ext cx="288032" cy="184868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E484A7AC-3881-6F45-90AE-05544508DDCC}"/>
                </a:ext>
              </a:extLst>
            </p:cNvPr>
            <p:cNvSpPr/>
            <p:nvPr/>
          </p:nvSpPr>
          <p:spPr>
            <a:xfrm>
              <a:off x="7174082" y="3284983"/>
              <a:ext cx="288032" cy="144016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E56712C-24B9-A04E-A5B7-A280686AA06D}"/>
                </a:ext>
              </a:extLst>
            </p:cNvPr>
            <p:cNvSpPr/>
            <p:nvPr/>
          </p:nvSpPr>
          <p:spPr>
            <a:xfrm>
              <a:off x="7462113" y="3335546"/>
              <a:ext cx="288032" cy="93453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B96987DA-A1CB-2E48-84E5-C50F2797BA3E}"/>
              </a:ext>
            </a:extLst>
          </p:cNvPr>
          <p:cNvSpPr txBox="1"/>
          <p:nvPr/>
        </p:nvSpPr>
        <p:spPr>
          <a:xfrm>
            <a:off x="3275764" y="3611458"/>
            <a:ext cx="2279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dirty="0">
                <a:solidFill>
                  <a:schemeClr val="bg1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rPr>
              <a:t>t</a:t>
            </a:r>
            <a:endParaRPr lang="en-GB" sz="1100" dirty="0">
              <a:solidFill>
                <a:schemeClr val="bg1">
                  <a:lumMod val="60000"/>
                  <a:lumOff val="40000"/>
                </a:schemeClr>
              </a:solidFill>
              <a:latin typeface="Avenir Book" panose="02000503020000020003" pitchFamily="2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D3489A7-FE1F-8D44-A05A-7E4DC8513367}"/>
              </a:ext>
            </a:extLst>
          </p:cNvPr>
          <p:cNvSpPr txBox="1"/>
          <p:nvPr/>
        </p:nvSpPr>
        <p:spPr>
          <a:xfrm>
            <a:off x="3480314" y="3614037"/>
            <a:ext cx="38343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dirty="0">
                <a:solidFill>
                  <a:schemeClr val="bg1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rPr>
              <a:t>t+1</a:t>
            </a:r>
            <a:endParaRPr lang="en-GB" sz="1100" dirty="0">
              <a:solidFill>
                <a:schemeClr val="bg1">
                  <a:lumMod val="60000"/>
                  <a:lumOff val="40000"/>
                </a:schemeClr>
              </a:solidFill>
              <a:latin typeface="Avenir Book" panose="02000503020000020003" pitchFamily="2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4B13634-2F6E-4243-BC74-5610A6DFA121}"/>
              </a:ext>
            </a:extLst>
          </p:cNvPr>
          <p:cNvSpPr txBox="1"/>
          <p:nvPr/>
        </p:nvSpPr>
        <p:spPr>
          <a:xfrm>
            <a:off x="3711133" y="3614827"/>
            <a:ext cx="38343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dirty="0">
                <a:solidFill>
                  <a:schemeClr val="bg1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rPr>
              <a:t>t+2</a:t>
            </a:r>
            <a:endParaRPr lang="en-GB" sz="1100" dirty="0">
              <a:solidFill>
                <a:schemeClr val="bg1">
                  <a:lumMod val="60000"/>
                  <a:lumOff val="40000"/>
                </a:schemeClr>
              </a:solidFill>
              <a:latin typeface="Avenir Book" panose="02000503020000020003" pitchFamily="2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5312DD2-52F2-1D4E-B5CC-C757CD3ED637}"/>
              </a:ext>
            </a:extLst>
          </p:cNvPr>
          <p:cNvSpPr txBox="1"/>
          <p:nvPr/>
        </p:nvSpPr>
        <p:spPr>
          <a:xfrm>
            <a:off x="4005375" y="3657623"/>
            <a:ext cx="290464" cy="1538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400" dirty="0">
                <a:solidFill>
                  <a:schemeClr val="bg1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rPr>
              <a:t>• • •</a:t>
            </a:r>
            <a:endParaRPr lang="en-GB" sz="1100" dirty="0">
              <a:solidFill>
                <a:schemeClr val="bg1">
                  <a:lumMod val="60000"/>
                  <a:lumOff val="40000"/>
                </a:schemeClr>
              </a:solidFill>
              <a:latin typeface="Avenir Book" panose="02000503020000020003" pitchFamily="2" charset="0"/>
            </a:endParaRPr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086C7FCC-ED25-5443-8489-C0AD7DBE1AA7}"/>
              </a:ext>
            </a:extLst>
          </p:cNvPr>
          <p:cNvGrpSpPr/>
          <p:nvPr/>
        </p:nvGrpSpPr>
        <p:grpSpPr>
          <a:xfrm>
            <a:off x="3216128" y="4889345"/>
            <a:ext cx="3961296" cy="1475841"/>
            <a:chOff x="3216128" y="4154492"/>
            <a:chExt cx="3961296" cy="1475841"/>
          </a:xfrm>
        </p:grpSpPr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1C11E872-3E18-9A4C-9A04-026B19CEF4CE}"/>
                </a:ext>
              </a:extLst>
            </p:cNvPr>
            <p:cNvCxnSpPr/>
            <p:nvPr/>
          </p:nvCxnSpPr>
          <p:spPr>
            <a:xfrm>
              <a:off x="3216984" y="4154492"/>
              <a:ext cx="0" cy="1470844"/>
            </a:xfrm>
            <a:prstGeom prst="line">
              <a:avLst/>
            </a:prstGeom>
            <a:ln w="25400">
              <a:solidFill>
                <a:schemeClr val="bg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5CA595C1-1BA6-724A-B664-C0AA193E93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16984" y="5625336"/>
              <a:ext cx="3960440" cy="0"/>
            </a:xfrm>
            <a:prstGeom prst="line">
              <a:avLst/>
            </a:prstGeom>
            <a:ln w="25400">
              <a:solidFill>
                <a:schemeClr val="bg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C533ED10-7814-994D-8F62-9CE1F55FF45C}"/>
                </a:ext>
              </a:extLst>
            </p:cNvPr>
            <p:cNvSpPr/>
            <p:nvPr/>
          </p:nvSpPr>
          <p:spPr>
            <a:xfrm>
              <a:off x="3216128" y="4291106"/>
              <a:ext cx="3836606" cy="1339227"/>
            </a:xfrm>
            <a:custGeom>
              <a:avLst/>
              <a:gdLst>
                <a:gd name="connsiteX0" fmla="*/ 11082 w 3838015"/>
                <a:gd name="connsiteY0" fmla="*/ 0 h 1388533"/>
                <a:gd name="connsiteX1" fmla="*/ 11082 w 3838015"/>
                <a:gd name="connsiteY1" fmla="*/ 1388533 h 1388533"/>
                <a:gd name="connsiteX2" fmla="*/ 3838015 w 3838015"/>
                <a:gd name="connsiteY2" fmla="*/ 1380067 h 1388533"/>
                <a:gd name="connsiteX3" fmla="*/ 3838015 w 3838015"/>
                <a:gd name="connsiteY3" fmla="*/ 1295400 h 1388533"/>
                <a:gd name="connsiteX4" fmla="*/ 3838015 w 3838015"/>
                <a:gd name="connsiteY4" fmla="*/ 1295400 h 1388533"/>
                <a:gd name="connsiteX5" fmla="*/ 3770282 w 3838015"/>
                <a:gd name="connsiteY5" fmla="*/ 1261533 h 1388533"/>
                <a:gd name="connsiteX6" fmla="*/ 3719482 w 3838015"/>
                <a:gd name="connsiteY6" fmla="*/ 1244600 h 1388533"/>
                <a:gd name="connsiteX7" fmla="*/ 3694082 w 3838015"/>
                <a:gd name="connsiteY7" fmla="*/ 1236133 h 1388533"/>
                <a:gd name="connsiteX8" fmla="*/ 3668682 w 3838015"/>
                <a:gd name="connsiteY8" fmla="*/ 1227667 h 1388533"/>
                <a:gd name="connsiteX9" fmla="*/ 3643282 w 3838015"/>
                <a:gd name="connsiteY9" fmla="*/ 1219200 h 1388533"/>
                <a:gd name="connsiteX10" fmla="*/ 3584015 w 3838015"/>
                <a:gd name="connsiteY10" fmla="*/ 1210733 h 1388533"/>
                <a:gd name="connsiteX11" fmla="*/ 3389282 w 3838015"/>
                <a:gd name="connsiteY11" fmla="*/ 1202267 h 1388533"/>
                <a:gd name="connsiteX12" fmla="*/ 3321549 w 3838015"/>
                <a:gd name="connsiteY12" fmla="*/ 1193800 h 1388533"/>
                <a:gd name="connsiteX13" fmla="*/ 3245349 w 3838015"/>
                <a:gd name="connsiteY13" fmla="*/ 1185333 h 1388533"/>
                <a:gd name="connsiteX14" fmla="*/ 3194549 w 3838015"/>
                <a:gd name="connsiteY14" fmla="*/ 1168400 h 1388533"/>
                <a:gd name="connsiteX15" fmla="*/ 3143749 w 3838015"/>
                <a:gd name="connsiteY15" fmla="*/ 1159933 h 1388533"/>
                <a:gd name="connsiteX16" fmla="*/ 3092949 w 3838015"/>
                <a:gd name="connsiteY16" fmla="*/ 1143000 h 1388533"/>
                <a:gd name="connsiteX17" fmla="*/ 3033682 w 3838015"/>
                <a:gd name="connsiteY17" fmla="*/ 1126067 h 1388533"/>
                <a:gd name="connsiteX18" fmla="*/ 2982882 w 3838015"/>
                <a:gd name="connsiteY18" fmla="*/ 1100667 h 1388533"/>
                <a:gd name="connsiteX19" fmla="*/ 2906682 w 3838015"/>
                <a:gd name="connsiteY19" fmla="*/ 1066800 h 1388533"/>
                <a:gd name="connsiteX20" fmla="*/ 2855882 w 3838015"/>
                <a:gd name="connsiteY20" fmla="*/ 1049867 h 1388533"/>
                <a:gd name="connsiteX21" fmla="*/ 2830482 w 3838015"/>
                <a:gd name="connsiteY21" fmla="*/ 1041400 h 1388533"/>
                <a:gd name="connsiteX22" fmla="*/ 2779682 w 3838015"/>
                <a:gd name="connsiteY22" fmla="*/ 1016000 h 1388533"/>
                <a:gd name="connsiteX23" fmla="*/ 2754282 w 3838015"/>
                <a:gd name="connsiteY23" fmla="*/ 999067 h 1388533"/>
                <a:gd name="connsiteX24" fmla="*/ 2703482 w 3838015"/>
                <a:gd name="connsiteY24" fmla="*/ 982133 h 1388533"/>
                <a:gd name="connsiteX25" fmla="*/ 2652682 w 3838015"/>
                <a:gd name="connsiteY25" fmla="*/ 965200 h 1388533"/>
                <a:gd name="connsiteX26" fmla="*/ 2601882 w 3838015"/>
                <a:gd name="connsiteY26" fmla="*/ 948267 h 1388533"/>
                <a:gd name="connsiteX27" fmla="*/ 2576482 w 3838015"/>
                <a:gd name="connsiteY27" fmla="*/ 939800 h 1388533"/>
                <a:gd name="connsiteX28" fmla="*/ 2508749 w 3838015"/>
                <a:gd name="connsiteY28" fmla="*/ 922867 h 1388533"/>
                <a:gd name="connsiteX29" fmla="*/ 2483349 w 3838015"/>
                <a:gd name="connsiteY29" fmla="*/ 914400 h 1388533"/>
                <a:gd name="connsiteX30" fmla="*/ 2432549 w 3838015"/>
                <a:gd name="connsiteY30" fmla="*/ 905933 h 1388533"/>
                <a:gd name="connsiteX31" fmla="*/ 2407149 w 3838015"/>
                <a:gd name="connsiteY31" fmla="*/ 897467 h 1388533"/>
                <a:gd name="connsiteX32" fmla="*/ 2246282 w 3838015"/>
                <a:gd name="connsiteY32" fmla="*/ 872067 h 1388533"/>
                <a:gd name="connsiteX33" fmla="*/ 2203949 w 3838015"/>
                <a:gd name="connsiteY33" fmla="*/ 863600 h 1388533"/>
                <a:gd name="connsiteX34" fmla="*/ 2068482 w 3838015"/>
                <a:gd name="connsiteY34" fmla="*/ 846667 h 1388533"/>
                <a:gd name="connsiteX35" fmla="*/ 2000749 w 3838015"/>
                <a:gd name="connsiteY35" fmla="*/ 829733 h 1388533"/>
                <a:gd name="connsiteX36" fmla="*/ 1949949 w 3838015"/>
                <a:gd name="connsiteY36" fmla="*/ 812800 h 1388533"/>
                <a:gd name="connsiteX37" fmla="*/ 1865282 w 3838015"/>
                <a:gd name="connsiteY37" fmla="*/ 787400 h 1388533"/>
                <a:gd name="connsiteX38" fmla="*/ 1831415 w 3838015"/>
                <a:gd name="connsiteY38" fmla="*/ 770467 h 1388533"/>
                <a:gd name="connsiteX39" fmla="*/ 1806015 w 3838015"/>
                <a:gd name="connsiteY39" fmla="*/ 762000 h 1388533"/>
                <a:gd name="connsiteX40" fmla="*/ 1780615 w 3838015"/>
                <a:gd name="connsiteY40" fmla="*/ 745067 h 1388533"/>
                <a:gd name="connsiteX41" fmla="*/ 1755215 w 3838015"/>
                <a:gd name="connsiteY41" fmla="*/ 736600 h 1388533"/>
                <a:gd name="connsiteX42" fmla="*/ 1729815 w 3838015"/>
                <a:gd name="connsiteY42" fmla="*/ 719667 h 1388533"/>
                <a:gd name="connsiteX43" fmla="*/ 1695949 w 3838015"/>
                <a:gd name="connsiteY43" fmla="*/ 702733 h 1388533"/>
                <a:gd name="connsiteX44" fmla="*/ 1619749 w 3838015"/>
                <a:gd name="connsiteY44" fmla="*/ 660400 h 1388533"/>
                <a:gd name="connsiteX45" fmla="*/ 1560482 w 3838015"/>
                <a:gd name="connsiteY45" fmla="*/ 618067 h 1388533"/>
                <a:gd name="connsiteX46" fmla="*/ 1509682 w 3838015"/>
                <a:gd name="connsiteY46" fmla="*/ 592667 h 1388533"/>
                <a:gd name="connsiteX47" fmla="*/ 1484282 w 3838015"/>
                <a:gd name="connsiteY47" fmla="*/ 575733 h 1388533"/>
                <a:gd name="connsiteX48" fmla="*/ 1433482 w 3838015"/>
                <a:gd name="connsiteY48" fmla="*/ 558800 h 1388533"/>
                <a:gd name="connsiteX49" fmla="*/ 1408082 w 3838015"/>
                <a:gd name="connsiteY49" fmla="*/ 541867 h 1388533"/>
                <a:gd name="connsiteX50" fmla="*/ 1357282 w 3838015"/>
                <a:gd name="connsiteY50" fmla="*/ 524933 h 1388533"/>
                <a:gd name="connsiteX51" fmla="*/ 1272615 w 3838015"/>
                <a:gd name="connsiteY51" fmla="*/ 508000 h 1388533"/>
                <a:gd name="connsiteX52" fmla="*/ 1077882 w 3838015"/>
                <a:gd name="connsiteY52" fmla="*/ 491067 h 1388533"/>
                <a:gd name="connsiteX53" fmla="*/ 984749 w 3838015"/>
                <a:gd name="connsiteY53" fmla="*/ 474133 h 1388533"/>
                <a:gd name="connsiteX54" fmla="*/ 959349 w 3838015"/>
                <a:gd name="connsiteY54" fmla="*/ 465667 h 1388533"/>
                <a:gd name="connsiteX55" fmla="*/ 883149 w 3838015"/>
                <a:gd name="connsiteY55" fmla="*/ 448733 h 1388533"/>
                <a:gd name="connsiteX56" fmla="*/ 798482 w 3838015"/>
                <a:gd name="connsiteY56" fmla="*/ 423333 h 1388533"/>
                <a:gd name="connsiteX57" fmla="*/ 773082 w 3838015"/>
                <a:gd name="connsiteY57" fmla="*/ 414867 h 1388533"/>
                <a:gd name="connsiteX58" fmla="*/ 705349 w 3838015"/>
                <a:gd name="connsiteY58" fmla="*/ 389467 h 1388533"/>
                <a:gd name="connsiteX59" fmla="*/ 688415 w 3838015"/>
                <a:gd name="connsiteY59" fmla="*/ 372533 h 1388533"/>
                <a:gd name="connsiteX60" fmla="*/ 637615 w 3838015"/>
                <a:gd name="connsiteY60" fmla="*/ 355600 h 1388533"/>
                <a:gd name="connsiteX61" fmla="*/ 612215 w 3838015"/>
                <a:gd name="connsiteY61" fmla="*/ 338667 h 1388533"/>
                <a:gd name="connsiteX62" fmla="*/ 561415 w 3838015"/>
                <a:gd name="connsiteY62" fmla="*/ 321733 h 1388533"/>
                <a:gd name="connsiteX63" fmla="*/ 536015 w 3838015"/>
                <a:gd name="connsiteY63" fmla="*/ 304800 h 1388533"/>
                <a:gd name="connsiteX64" fmla="*/ 502149 w 3838015"/>
                <a:gd name="connsiteY64" fmla="*/ 296333 h 1388533"/>
                <a:gd name="connsiteX65" fmla="*/ 341282 w 3838015"/>
                <a:gd name="connsiteY65" fmla="*/ 270933 h 1388533"/>
                <a:gd name="connsiteX66" fmla="*/ 273549 w 3838015"/>
                <a:gd name="connsiteY66" fmla="*/ 254000 h 1388533"/>
                <a:gd name="connsiteX67" fmla="*/ 222749 w 3838015"/>
                <a:gd name="connsiteY67" fmla="*/ 237067 h 1388533"/>
                <a:gd name="connsiteX68" fmla="*/ 205815 w 3838015"/>
                <a:gd name="connsiteY68" fmla="*/ 220133 h 1388533"/>
                <a:gd name="connsiteX69" fmla="*/ 180415 w 3838015"/>
                <a:gd name="connsiteY69" fmla="*/ 203200 h 1388533"/>
                <a:gd name="connsiteX70" fmla="*/ 163482 w 3838015"/>
                <a:gd name="connsiteY70" fmla="*/ 177800 h 1388533"/>
                <a:gd name="connsiteX71" fmla="*/ 138082 w 3838015"/>
                <a:gd name="connsiteY71" fmla="*/ 160867 h 1388533"/>
                <a:gd name="connsiteX72" fmla="*/ 104215 w 3838015"/>
                <a:gd name="connsiteY72" fmla="*/ 127000 h 1388533"/>
                <a:gd name="connsiteX73" fmla="*/ 78815 w 3838015"/>
                <a:gd name="connsiteY73" fmla="*/ 110067 h 1388533"/>
                <a:gd name="connsiteX74" fmla="*/ 36482 w 3838015"/>
                <a:gd name="connsiteY74" fmla="*/ 76200 h 1388533"/>
                <a:gd name="connsiteX75" fmla="*/ 11082 w 3838015"/>
                <a:gd name="connsiteY75" fmla="*/ 67733 h 1388533"/>
                <a:gd name="connsiteX76" fmla="*/ 11082 w 3838015"/>
                <a:gd name="connsiteY76" fmla="*/ 0 h 1388533"/>
                <a:gd name="connsiteX0" fmla="*/ 14156 w 3836606"/>
                <a:gd name="connsiteY0" fmla="*/ 0 h 1339227"/>
                <a:gd name="connsiteX1" fmla="*/ 9673 w 3836606"/>
                <a:gd name="connsiteY1" fmla="*/ 1339227 h 1339227"/>
                <a:gd name="connsiteX2" fmla="*/ 3836606 w 3836606"/>
                <a:gd name="connsiteY2" fmla="*/ 1330761 h 1339227"/>
                <a:gd name="connsiteX3" fmla="*/ 3836606 w 3836606"/>
                <a:gd name="connsiteY3" fmla="*/ 1246094 h 1339227"/>
                <a:gd name="connsiteX4" fmla="*/ 3836606 w 3836606"/>
                <a:gd name="connsiteY4" fmla="*/ 1246094 h 1339227"/>
                <a:gd name="connsiteX5" fmla="*/ 3768873 w 3836606"/>
                <a:gd name="connsiteY5" fmla="*/ 1212227 h 1339227"/>
                <a:gd name="connsiteX6" fmla="*/ 3718073 w 3836606"/>
                <a:gd name="connsiteY6" fmla="*/ 1195294 h 1339227"/>
                <a:gd name="connsiteX7" fmla="*/ 3692673 w 3836606"/>
                <a:gd name="connsiteY7" fmla="*/ 1186827 h 1339227"/>
                <a:gd name="connsiteX8" fmla="*/ 3667273 w 3836606"/>
                <a:gd name="connsiteY8" fmla="*/ 1178361 h 1339227"/>
                <a:gd name="connsiteX9" fmla="*/ 3641873 w 3836606"/>
                <a:gd name="connsiteY9" fmla="*/ 1169894 h 1339227"/>
                <a:gd name="connsiteX10" fmla="*/ 3582606 w 3836606"/>
                <a:gd name="connsiteY10" fmla="*/ 1161427 h 1339227"/>
                <a:gd name="connsiteX11" fmla="*/ 3387873 w 3836606"/>
                <a:gd name="connsiteY11" fmla="*/ 1152961 h 1339227"/>
                <a:gd name="connsiteX12" fmla="*/ 3320140 w 3836606"/>
                <a:gd name="connsiteY12" fmla="*/ 1144494 h 1339227"/>
                <a:gd name="connsiteX13" fmla="*/ 3243940 w 3836606"/>
                <a:gd name="connsiteY13" fmla="*/ 1136027 h 1339227"/>
                <a:gd name="connsiteX14" fmla="*/ 3193140 w 3836606"/>
                <a:gd name="connsiteY14" fmla="*/ 1119094 h 1339227"/>
                <a:gd name="connsiteX15" fmla="*/ 3142340 w 3836606"/>
                <a:gd name="connsiteY15" fmla="*/ 1110627 h 1339227"/>
                <a:gd name="connsiteX16" fmla="*/ 3091540 w 3836606"/>
                <a:gd name="connsiteY16" fmla="*/ 1093694 h 1339227"/>
                <a:gd name="connsiteX17" fmla="*/ 3032273 w 3836606"/>
                <a:gd name="connsiteY17" fmla="*/ 1076761 h 1339227"/>
                <a:gd name="connsiteX18" fmla="*/ 2981473 w 3836606"/>
                <a:gd name="connsiteY18" fmla="*/ 1051361 h 1339227"/>
                <a:gd name="connsiteX19" fmla="*/ 2905273 w 3836606"/>
                <a:gd name="connsiteY19" fmla="*/ 1017494 h 1339227"/>
                <a:gd name="connsiteX20" fmla="*/ 2854473 w 3836606"/>
                <a:gd name="connsiteY20" fmla="*/ 1000561 h 1339227"/>
                <a:gd name="connsiteX21" fmla="*/ 2829073 w 3836606"/>
                <a:gd name="connsiteY21" fmla="*/ 992094 h 1339227"/>
                <a:gd name="connsiteX22" fmla="*/ 2778273 w 3836606"/>
                <a:gd name="connsiteY22" fmla="*/ 966694 h 1339227"/>
                <a:gd name="connsiteX23" fmla="*/ 2752873 w 3836606"/>
                <a:gd name="connsiteY23" fmla="*/ 949761 h 1339227"/>
                <a:gd name="connsiteX24" fmla="*/ 2702073 w 3836606"/>
                <a:gd name="connsiteY24" fmla="*/ 932827 h 1339227"/>
                <a:gd name="connsiteX25" fmla="*/ 2651273 w 3836606"/>
                <a:gd name="connsiteY25" fmla="*/ 915894 h 1339227"/>
                <a:gd name="connsiteX26" fmla="*/ 2600473 w 3836606"/>
                <a:gd name="connsiteY26" fmla="*/ 898961 h 1339227"/>
                <a:gd name="connsiteX27" fmla="*/ 2575073 w 3836606"/>
                <a:gd name="connsiteY27" fmla="*/ 890494 h 1339227"/>
                <a:gd name="connsiteX28" fmla="*/ 2507340 w 3836606"/>
                <a:gd name="connsiteY28" fmla="*/ 873561 h 1339227"/>
                <a:gd name="connsiteX29" fmla="*/ 2481940 w 3836606"/>
                <a:gd name="connsiteY29" fmla="*/ 865094 h 1339227"/>
                <a:gd name="connsiteX30" fmla="*/ 2431140 w 3836606"/>
                <a:gd name="connsiteY30" fmla="*/ 856627 h 1339227"/>
                <a:gd name="connsiteX31" fmla="*/ 2405740 w 3836606"/>
                <a:gd name="connsiteY31" fmla="*/ 848161 h 1339227"/>
                <a:gd name="connsiteX32" fmla="*/ 2244873 w 3836606"/>
                <a:gd name="connsiteY32" fmla="*/ 822761 h 1339227"/>
                <a:gd name="connsiteX33" fmla="*/ 2202540 w 3836606"/>
                <a:gd name="connsiteY33" fmla="*/ 814294 h 1339227"/>
                <a:gd name="connsiteX34" fmla="*/ 2067073 w 3836606"/>
                <a:gd name="connsiteY34" fmla="*/ 797361 h 1339227"/>
                <a:gd name="connsiteX35" fmla="*/ 1999340 w 3836606"/>
                <a:gd name="connsiteY35" fmla="*/ 780427 h 1339227"/>
                <a:gd name="connsiteX36" fmla="*/ 1948540 w 3836606"/>
                <a:gd name="connsiteY36" fmla="*/ 763494 h 1339227"/>
                <a:gd name="connsiteX37" fmla="*/ 1863873 w 3836606"/>
                <a:gd name="connsiteY37" fmla="*/ 738094 h 1339227"/>
                <a:gd name="connsiteX38" fmla="*/ 1830006 w 3836606"/>
                <a:gd name="connsiteY38" fmla="*/ 721161 h 1339227"/>
                <a:gd name="connsiteX39" fmla="*/ 1804606 w 3836606"/>
                <a:gd name="connsiteY39" fmla="*/ 712694 h 1339227"/>
                <a:gd name="connsiteX40" fmla="*/ 1779206 w 3836606"/>
                <a:gd name="connsiteY40" fmla="*/ 695761 h 1339227"/>
                <a:gd name="connsiteX41" fmla="*/ 1753806 w 3836606"/>
                <a:gd name="connsiteY41" fmla="*/ 687294 h 1339227"/>
                <a:gd name="connsiteX42" fmla="*/ 1728406 w 3836606"/>
                <a:gd name="connsiteY42" fmla="*/ 670361 h 1339227"/>
                <a:gd name="connsiteX43" fmla="*/ 1694540 w 3836606"/>
                <a:gd name="connsiteY43" fmla="*/ 653427 h 1339227"/>
                <a:gd name="connsiteX44" fmla="*/ 1618340 w 3836606"/>
                <a:gd name="connsiteY44" fmla="*/ 611094 h 1339227"/>
                <a:gd name="connsiteX45" fmla="*/ 1559073 w 3836606"/>
                <a:gd name="connsiteY45" fmla="*/ 568761 h 1339227"/>
                <a:gd name="connsiteX46" fmla="*/ 1508273 w 3836606"/>
                <a:gd name="connsiteY46" fmla="*/ 543361 h 1339227"/>
                <a:gd name="connsiteX47" fmla="*/ 1482873 w 3836606"/>
                <a:gd name="connsiteY47" fmla="*/ 526427 h 1339227"/>
                <a:gd name="connsiteX48" fmla="*/ 1432073 w 3836606"/>
                <a:gd name="connsiteY48" fmla="*/ 509494 h 1339227"/>
                <a:gd name="connsiteX49" fmla="*/ 1406673 w 3836606"/>
                <a:gd name="connsiteY49" fmla="*/ 492561 h 1339227"/>
                <a:gd name="connsiteX50" fmla="*/ 1355873 w 3836606"/>
                <a:gd name="connsiteY50" fmla="*/ 475627 h 1339227"/>
                <a:gd name="connsiteX51" fmla="*/ 1271206 w 3836606"/>
                <a:gd name="connsiteY51" fmla="*/ 458694 h 1339227"/>
                <a:gd name="connsiteX52" fmla="*/ 1076473 w 3836606"/>
                <a:gd name="connsiteY52" fmla="*/ 441761 h 1339227"/>
                <a:gd name="connsiteX53" fmla="*/ 983340 w 3836606"/>
                <a:gd name="connsiteY53" fmla="*/ 424827 h 1339227"/>
                <a:gd name="connsiteX54" fmla="*/ 957940 w 3836606"/>
                <a:gd name="connsiteY54" fmla="*/ 416361 h 1339227"/>
                <a:gd name="connsiteX55" fmla="*/ 881740 w 3836606"/>
                <a:gd name="connsiteY55" fmla="*/ 399427 h 1339227"/>
                <a:gd name="connsiteX56" fmla="*/ 797073 w 3836606"/>
                <a:gd name="connsiteY56" fmla="*/ 374027 h 1339227"/>
                <a:gd name="connsiteX57" fmla="*/ 771673 w 3836606"/>
                <a:gd name="connsiteY57" fmla="*/ 365561 h 1339227"/>
                <a:gd name="connsiteX58" fmla="*/ 703940 w 3836606"/>
                <a:gd name="connsiteY58" fmla="*/ 340161 h 1339227"/>
                <a:gd name="connsiteX59" fmla="*/ 687006 w 3836606"/>
                <a:gd name="connsiteY59" fmla="*/ 323227 h 1339227"/>
                <a:gd name="connsiteX60" fmla="*/ 636206 w 3836606"/>
                <a:gd name="connsiteY60" fmla="*/ 306294 h 1339227"/>
                <a:gd name="connsiteX61" fmla="*/ 610806 w 3836606"/>
                <a:gd name="connsiteY61" fmla="*/ 289361 h 1339227"/>
                <a:gd name="connsiteX62" fmla="*/ 560006 w 3836606"/>
                <a:gd name="connsiteY62" fmla="*/ 272427 h 1339227"/>
                <a:gd name="connsiteX63" fmla="*/ 534606 w 3836606"/>
                <a:gd name="connsiteY63" fmla="*/ 255494 h 1339227"/>
                <a:gd name="connsiteX64" fmla="*/ 500740 w 3836606"/>
                <a:gd name="connsiteY64" fmla="*/ 247027 h 1339227"/>
                <a:gd name="connsiteX65" fmla="*/ 339873 w 3836606"/>
                <a:gd name="connsiteY65" fmla="*/ 221627 h 1339227"/>
                <a:gd name="connsiteX66" fmla="*/ 272140 w 3836606"/>
                <a:gd name="connsiteY66" fmla="*/ 204694 h 1339227"/>
                <a:gd name="connsiteX67" fmla="*/ 221340 w 3836606"/>
                <a:gd name="connsiteY67" fmla="*/ 187761 h 1339227"/>
                <a:gd name="connsiteX68" fmla="*/ 204406 w 3836606"/>
                <a:gd name="connsiteY68" fmla="*/ 170827 h 1339227"/>
                <a:gd name="connsiteX69" fmla="*/ 179006 w 3836606"/>
                <a:gd name="connsiteY69" fmla="*/ 153894 h 1339227"/>
                <a:gd name="connsiteX70" fmla="*/ 162073 w 3836606"/>
                <a:gd name="connsiteY70" fmla="*/ 128494 h 1339227"/>
                <a:gd name="connsiteX71" fmla="*/ 136673 w 3836606"/>
                <a:gd name="connsiteY71" fmla="*/ 111561 h 1339227"/>
                <a:gd name="connsiteX72" fmla="*/ 102806 w 3836606"/>
                <a:gd name="connsiteY72" fmla="*/ 77694 h 1339227"/>
                <a:gd name="connsiteX73" fmla="*/ 77406 w 3836606"/>
                <a:gd name="connsiteY73" fmla="*/ 60761 h 1339227"/>
                <a:gd name="connsiteX74" fmla="*/ 35073 w 3836606"/>
                <a:gd name="connsiteY74" fmla="*/ 26894 h 1339227"/>
                <a:gd name="connsiteX75" fmla="*/ 9673 w 3836606"/>
                <a:gd name="connsiteY75" fmla="*/ 18427 h 1339227"/>
                <a:gd name="connsiteX76" fmla="*/ 14156 w 3836606"/>
                <a:gd name="connsiteY76" fmla="*/ 0 h 1339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3836606" h="1339227">
                  <a:moveTo>
                    <a:pt x="14156" y="0"/>
                  </a:moveTo>
                  <a:cubicBezTo>
                    <a:pt x="12662" y="446409"/>
                    <a:pt x="11167" y="892818"/>
                    <a:pt x="9673" y="1339227"/>
                  </a:cubicBezTo>
                  <a:lnTo>
                    <a:pt x="3836606" y="1330761"/>
                  </a:lnTo>
                  <a:lnTo>
                    <a:pt x="3836606" y="1246094"/>
                  </a:lnTo>
                  <a:lnTo>
                    <a:pt x="3836606" y="1246094"/>
                  </a:lnTo>
                  <a:cubicBezTo>
                    <a:pt x="3814028" y="1234805"/>
                    <a:pt x="3792075" y="1222171"/>
                    <a:pt x="3768873" y="1212227"/>
                  </a:cubicBezTo>
                  <a:cubicBezTo>
                    <a:pt x="3752467" y="1205196"/>
                    <a:pt x="3735006" y="1200938"/>
                    <a:pt x="3718073" y="1195294"/>
                  </a:cubicBezTo>
                  <a:lnTo>
                    <a:pt x="3692673" y="1186827"/>
                  </a:lnTo>
                  <a:lnTo>
                    <a:pt x="3667273" y="1178361"/>
                  </a:lnTo>
                  <a:cubicBezTo>
                    <a:pt x="3658806" y="1175539"/>
                    <a:pt x="3650708" y="1171156"/>
                    <a:pt x="3641873" y="1169894"/>
                  </a:cubicBezTo>
                  <a:cubicBezTo>
                    <a:pt x="3622117" y="1167072"/>
                    <a:pt x="3602518" y="1162754"/>
                    <a:pt x="3582606" y="1161427"/>
                  </a:cubicBezTo>
                  <a:cubicBezTo>
                    <a:pt x="3517778" y="1157105"/>
                    <a:pt x="3452784" y="1155783"/>
                    <a:pt x="3387873" y="1152961"/>
                  </a:cubicBezTo>
                  <a:lnTo>
                    <a:pt x="3320140" y="1144494"/>
                  </a:lnTo>
                  <a:cubicBezTo>
                    <a:pt x="3294759" y="1141508"/>
                    <a:pt x="3269000" y="1141039"/>
                    <a:pt x="3243940" y="1136027"/>
                  </a:cubicBezTo>
                  <a:cubicBezTo>
                    <a:pt x="3226437" y="1132526"/>
                    <a:pt x="3210746" y="1122029"/>
                    <a:pt x="3193140" y="1119094"/>
                  </a:cubicBezTo>
                  <a:cubicBezTo>
                    <a:pt x="3176207" y="1116272"/>
                    <a:pt x="3158994" y="1114791"/>
                    <a:pt x="3142340" y="1110627"/>
                  </a:cubicBezTo>
                  <a:cubicBezTo>
                    <a:pt x="3125024" y="1106298"/>
                    <a:pt x="3108856" y="1098023"/>
                    <a:pt x="3091540" y="1093694"/>
                  </a:cubicBezTo>
                  <a:cubicBezTo>
                    <a:pt x="3049015" y="1083062"/>
                    <a:pt x="3068712" y="1088907"/>
                    <a:pt x="3032273" y="1076761"/>
                  </a:cubicBezTo>
                  <a:cubicBezTo>
                    <a:pt x="2959479" y="1028230"/>
                    <a:pt x="3051580" y="1086415"/>
                    <a:pt x="2981473" y="1051361"/>
                  </a:cubicBezTo>
                  <a:cubicBezTo>
                    <a:pt x="2900963" y="1011106"/>
                    <a:pt x="3036345" y="1061185"/>
                    <a:pt x="2905273" y="1017494"/>
                  </a:cubicBezTo>
                  <a:lnTo>
                    <a:pt x="2854473" y="1000561"/>
                  </a:lnTo>
                  <a:cubicBezTo>
                    <a:pt x="2846006" y="997739"/>
                    <a:pt x="2836499" y="997044"/>
                    <a:pt x="2829073" y="992094"/>
                  </a:cubicBezTo>
                  <a:cubicBezTo>
                    <a:pt x="2756281" y="943567"/>
                    <a:pt x="2848380" y="1001747"/>
                    <a:pt x="2778273" y="966694"/>
                  </a:cubicBezTo>
                  <a:cubicBezTo>
                    <a:pt x="2769172" y="962143"/>
                    <a:pt x="2762172" y="953894"/>
                    <a:pt x="2752873" y="949761"/>
                  </a:cubicBezTo>
                  <a:cubicBezTo>
                    <a:pt x="2736562" y="942512"/>
                    <a:pt x="2719006" y="938471"/>
                    <a:pt x="2702073" y="932827"/>
                  </a:cubicBezTo>
                  <a:lnTo>
                    <a:pt x="2651273" y="915894"/>
                  </a:lnTo>
                  <a:lnTo>
                    <a:pt x="2600473" y="898961"/>
                  </a:lnTo>
                  <a:cubicBezTo>
                    <a:pt x="2592006" y="896139"/>
                    <a:pt x="2583731" y="892659"/>
                    <a:pt x="2575073" y="890494"/>
                  </a:cubicBezTo>
                  <a:cubicBezTo>
                    <a:pt x="2552495" y="884850"/>
                    <a:pt x="2529418" y="880921"/>
                    <a:pt x="2507340" y="873561"/>
                  </a:cubicBezTo>
                  <a:cubicBezTo>
                    <a:pt x="2498873" y="870739"/>
                    <a:pt x="2490652" y="867030"/>
                    <a:pt x="2481940" y="865094"/>
                  </a:cubicBezTo>
                  <a:cubicBezTo>
                    <a:pt x="2465182" y="861370"/>
                    <a:pt x="2447898" y="860351"/>
                    <a:pt x="2431140" y="856627"/>
                  </a:cubicBezTo>
                  <a:cubicBezTo>
                    <a:pt x="2422428" y="854691"/>
                    <a:pt x="2414491" y="849911"/>
                    <a:pt x="2405740" y="848161"/>
                  </a:cubicBezTo>
                  <a:cubicBezTo>
                    <a:pt x="2291071" y="825227"/>
                    <a:pt x="2334283" y="837662"/>
                    <a:pt x="2244873" y="822761"/>
                  </a:cubicBezTo>
                  <a:cubicBezTo>
                    <a:pt x="2230678" y="820395"/>
                    <a:pt x="2216786" y="816329"/>
                    <a:pt x="2202540" y="814294"/>
                  </a:cubicBezTo>
                  <a:cubicBezTo>
                    <a:pt x="2157490" y="807858"/>
                    <a:pt x="2067073" y="797361"/>
                    <a:pt x="2067073" y="797361"/>
                  </a:cubicBezTo>
                  <a:cubicBezTo>
                    <a:pt x="1990015" y="771674"/>
                    <a:pt x="2111706" y="811072"/>
                    <a:pt x="1999340" y="780427"/>
                  </a:cubicBezTo>
                  <a:cubicBezTo>
                    <a:pt x="1982120" y="775731"/>
                    <a:pt x="1965856" y="767823"/>
                    <a:pt x="1948540" y="763494"/>
                  </a:cubicBezTo>
                  <a:cubicBezTo>
                    <a:pt x="1924234" y="757417"/>
                    <a:pt x="1884484" y="748399"/>
                    <a:pt x="1863873" y="738094"/>
                  </a:cubicBezTo>
                  <a:cubicBezTo>
                    <a:pt x="1852584" y="732450"/>
                    <a:pt x="1841607" y="726133"/>
                    <a:pt x="1830006" y="721161"/>
                  </a:cubicBezTo>
                  <a:cubicBezTo>
                    <a:pt x="1821803" y="717645"/>
                    <a:pt x="1812588" y="716685"/>
                    <a:pt x="1804606" y="712694"/>
                  </a:cubicBezTo>
                  <a:cubicBezTo>
                    <a:pt x="1795505" y="708143"/>
                    <a:pt x="1788307" y="700312"/>
                    <a:pt x="1779206" y="695761"/>
                  </a:cubicBezTo>
                  <a:cubicBezTo>
                    <a:pt x="1771224" y="691770"/>
                    <a:pt x="1761788" y="691285"/>
                    <a:pt x="1753806" y="687294"/>
                  </a:cubicBezTo>
                  <a:cubicBezTo>
                    <a:pt x="1744705" y="682743"/>
                    <a:pt x="1737241" y="675410"/>
                    <a:pt x="1728406" y="670361"/>
                  </a:cubicBezTo>
                  <a:cubicBezTo>
                    <a:pt x="1717448" y="664099"/>
                    <a:pt x="1705363" y="659921"/>
                    <a:pt x="1694540" y="653427"/>
                  </a:cubicBezTo>
                  <a:cubicBezTo>
                    <a:pt x="1621761" y="609759"/>
                    <a:pt x="1669429" y="628124"/>
                    <a:pt x="1618340" y="611094"/>
                  </a:cubicBezTo>
                  <a:cubicBezTo>
                    <a:pt x="1578162" y="570916"/>
                    <a:pt x="1599619" y="582275"/>
                    <a:pt x="1559073" y="568761"/>
                  </a:cubicBezTo>
                  <a:cubicBezTo>
                    <a:pt x="1486279" y="520230"/>
                    <a:pt x="1578380" y="578415"/>
                    <a:pt x="1508273" y="543361"/>
                  </a:cubicBezTo>
                  <a:cubicBezTo>
                    <a:pt x="1499171" y="538810"/>
                    <a:pt x="1492172" y="530560"/>
                    <a:pt x="1482873" y="526427"/>
                  </a:cubicBezTo>
                  <a:cubicBezTo>
                    <a:pt x="1466562" y="519178"/>
                    <a:pt x="1446925" y="519395"/>
                    <a:pt x="1432073" y="509494"/>
                  </a:cubicBezTo>
                  <a:cubicBezTo>
                    <a:pt x="1423606" y="503850"/>
                    <a:pt x="1415972" y="496694"/>
                    <a:pt x="1406673" y="492561"/>
                  </a:cubicBezTo>
                  <a:cubicBezTo>
                    <a:pt x="1390362" y="485312"/>
                    <a:pt x="1373190" y="479956"/>
                    <a:pt x="1355873" y="475627"/>
                  </a:cubicBezTo>
                  <a:cubicBezTo>
                    <a:pt x="1310982" y="464405"/>
                    <a:pt x="1325178" y="466998"/>
                    <a:pt x="1271206" y="458694"/>
                  </a:cubicBezTo>
                  <a:cubicBezTo>
                    <a:pt x="1179667" y="444610"/>
                    <a:pt x="1203481" y="449698"/>
                    <a:pt x="1076473" y="441761"/>
                  </a:cubicBezTo>
                  <a:cubicBezTo>
                    <a:pt x="1053822" y="437986"/>
                    <a:pt x="1007012" y="430745"/>
                    <a:pt x="983340" y="424827"/>
                  </a:cubicBezTo>
                  <a:cubicBezTo>
                    <a:pt x="974682" y="422663"/>
                    <a:pt x="966521" y="418813"/>
                    <a:pt x="957940" y="416361"/>
                  </a:cubicBezTo>
                  <a:cubicBezTo>
                    <a:pt x="921804" y="406037"/>
                    <a:pt x="921025" y="408157"/>
                    <a:pt x="881740" y="399427"/>
                  </a:cubicBezTo>
                  <a:cubicBezTo>
                    <a:pt x="843339" y="390894"/>
                    <a:pt x="839305" y="388104"/>
                    <a:pt x="797073" y="374027"/>
                  </a:cubicBezTo>
                  <a:lnTo>
                    <a:pt x="771673" y="365561"/>
                  </a:lnTo>
                  <a:cubicBezTo>
                    <a:pt x="698791" y="316971"/>
                    <a:pt x="806467" y="384101"/>
                    <a:pt x="703940" y="340161"/>
                  </a:cubicBezTo>
                  <a:cubicBezTo>
                    <a:pt x="696603" y="337016"/>
                    <a:pt x="694146" y="326797"/>
                    <a:pt x="687006" y="323227"/>
                  </a:cubicBezTo>
                  <a:cubicBezTo>
                    <a:pt x="671041" y="315245"/>
                    <a:pt x="651058" y="316195"/>
                    <a:pt x="636206" y="306294"/>
                  </a:cubicBezTo>
                  <a:cubicBezTo>
                    <a:pt x="627739" y="300650"/>
                    <a:pt x="620105" y="293494"/>
                    <a:pt x="610806" y="289361"/>
                  </a:cubicBezTo>
                  <a:cubicBezTo>
                    <a:pt x="594495" y="282112"/>
                    <a:pt x="574858" y="282328"/>
                    <a:pt x="560006" y="272427"/>
                  </a:cubicBezTo>
                  <a:cubicBezTo>
                    <a:pt x="551539" y="266783"/>
                    <a:pt x="543959" y="259502"/>
                    <a:pt x="534606" y="255494"/>
                  </a:cubicBezTo>
                  <a:cubicBezTo>
                    <a:pt x="523911" y="250910"/>
                    <a:pt x="511885" y="250371"/>
                    <a:pt x="500740" y="247027"/>
                  </a:cubicBezTo>
                  <a:cubicBezTo>
                    <a:pt x="402227" y="217473"/>
                    <a:pt x="494132" y="233494"/>
                    <a:pt x="339873" y="221627"/>
                  </a:cubicBezTo>
                  <a:cubicBezTo>
                    <a:pt x="262791" y="195935"/>
                    <a:pt x="384546" y="235350"/>
                    <a:pt x="272140" y="204694"/>
                  </a:cubicBezTo>
                  <a:cubicBezTo>
                    <a:pt x="254920" y="199998"/>
                    <a:pt x="221340" y="187761"/>
                    <a:pt x="221340" y="187761"/>
                  </a:cubicBezTo>
                  <a:cubicBezTo>
                    <a:pt x="215695" y="182116"/>
                    <a:pt x="210640" y="175814"/>
                    <a:pt x="204406" y="170827"/>
                  </a:cubicBezTo>
                  <a:cubicBezTo>
                    <a:pt x="196460" y="164470"/>
                    <a:pt x="186201" y="161089"/>
                    <a:pt x="179006" y="153894"/>
                  </a:cubicBezTo>
                  <a:cubicBezTo>
                    <a:pt x="171811" y="146699"/>
                    <a:pt x="169268" y="135689"/>
                    <a:pt x="162073" y="128494"/>
                  </a:cubicBezTo>
                  <a:cubicBezTo>
                    <a:pt x="154878" y="121299"/>
                    <a:pt x="144399" y="118183"/>
                    <a:pt x="136673" y="111561"/>
                  </a:cubicBezTo>
                  <a:cubicBezTo>
                    <a:pt x="124551" y="101171"/>
                    <a:pt x="116090" y="86550"/>
                    <a:pt x="102806" y="77694"/>
                  </a:cubicBezTo>
                  <a:cubicBezTo>
                    <a:pt x="94339" y="72050"/>
                    <a:pt x="85352" y="67118"/>
                    <a:pt x="77406" y="60761"/>
                  </a:cubicBezTo>
                  <a:cubicBezTo>
                    <a:pt x="51153" y="39758"/>
                    <a:pt x="69824" y="44270"/>
                    <a:pt x="35073" y="26894"/>
                  </a:cubicBezTo>
                  <a:cubicBezTo>
                    <a:pt x="27091" y="22903"/>
                    <a:pt x="18140" y="21249"/>
                    <a:pt x="9673" y="18427"/>
                  </a:cubicBezTo>
                  <a:cubicBezTo>
                    <a:pt x="-10761" y="-12224"/>
                    <a:pt x="6325" y="46883"/>
                    <a:pt x="14156" y="0"/>
                  </a:cubicBezTo>
                  <a:close/>
                </a:path>
              </a:pathLst>
            </a:cu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4EED804E-14AB-8C4A-9BB7-5FFC8AC0AAF5}"/>
              </a:ext>
            </a:extLst>
          </p:cNvPr>
          <p:cNvGrpSpPr/>
          <p:nvPr/>
        </p:nvGrpSpPr>
        <p:grpSpPr>
          <a:xfrm>
            <a:off x="7680176" y="2140615"/>
            <a:ext cx="3960440" cy="1470845"/>
            <a:chOff x="3719736" y="1524000"/>
            <a:chExt cx="4168080" cy="1905001"/>
          </a:xfrm>
        </p:grpSpPr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F4D9988B-CC95-754B-8D2B-0AF1AA3BCD54}"/>
                </a:ext>
              </a:extLst>
            </p:cNvPr>
            <p:cNvCxnSpPr/>
            <p:nvPr/>
          </p:nvCxnSpPr>
          <p:spPr>
            <a:xfrm>
              <a:off x="3719736" y="1524000"/>
              <a:ext cx="0" cy="1905000"/>
            </a:xfrm>
            <a:prstGeom prst="line">
              <a:avLst/>
            </a:prstGeom>
            <a:ln w="25400">
              <a:solidFill>
                <a:schemeClr val="bg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FF9DC513-9CFA-0049-8483-CE306B6A4D4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19736" y="3429000"/>
              <a:ext cx="4168080" cy="0"/>
            </a:xfrm>
            <a:prstGeom prst="line">
              <a:avLst/>
            </a:prstGeom>
            <a:ln w="25400">
              <a:solidFill>
                <a:schemeClr val="bg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2A0A4DF9-3566-854E-A94A-02250009E26A}"/>
                </a:ext>
              </a:extLst>
            </p:cNvPr>
            <p:cNvSpPr/>
            <p:nvPr/>
          </p:nvSpPr>
          <p:spPr>
            <a:xfrm>
              <a:off x="3719736" y="1628800"/>
              <a:ext cx="288032" cy="1800200"/>
            </a:xfrm>
            <a:prstGeom prst="rect">
              <a:avLst/>
            </a:prstGeom>
            <a:solidFill>
              <a:srgbClr val="FD8D62">
                <a:alpha val="50000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6C3D4831-B8A1-1B42-909C-0E6ED7B1CB0C}"/>
                </a:ext>
              </a:extLst>
            </p:cNvPr>
            <p:cNvSpPr/>
            <p:nvPr/>
          </p:nvSpPr>
          <p:spPr>
            <a:xfrm>
              <a:off x="4007768" y="1989826"/>
              <a:ext cx="288032" cy="143917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C186048B-753F-6B4F-BAAE-289EB5426B5F}"/>
                </a:ext>
              </a:extLst>
            </p:cNvPr>
            <p:cNvSpPr/>
            <p:nvPr/>
          </p:nvSpPr>
          <p:spPr>
            <a:xfrm>
              <a:off x="4295799" y="2435903"/>
              <a:ext cx="288032" cy="993096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BF77A35B-3163-8A4E-916B-D15F6D4EBB85}"/>
                </a:ext>
              </a:extLst>
            </p:cNvPr>
            <p:cNvSpPr/>
            <p:nvPr/>
          </p:nvSpPr>
          <p:spPr>
            <a:xfrm>
              <a:off x="4583831" y="2520562"/>
              <a:ext cx="288032" cy="908437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993F0E3D-45AD-B243-9C59-DE9F1DF7CE73}"/>
                </a:ext>
              </a:extLst>
            </p:cNvPr>
            <p:cNvSpPr/>
            <p:nvPr/>
          </p:nvSpPr>
          <p:spPr>
            <a:xfrm>
              <a:off x="4871862" y="2636913"/>
              <a:ext cx="288032" cy="792086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54D68760-69C4-F94F-B3EB-6DAA53F77B06}"/>
                </a:ext>
              </a:extLst>
            </p:cNvPr>
            <p:cNvSpPr/>
            <p:nvPr/>
          </p:nvSpPr>
          <p:spPr>
            <a:xfrm>
              <a:off x="5159894" y="2862470"/>
              <a:ext cx="288032" cy="56653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416A03AB-4EA6-8A42-977D-6D17E722B250}"/>
                </a:ext>
              </a:extLst>
            </p:cNvPr>
            <p:cNvSpPr/>
            <p:nvPr/>
          </p:nvSpPr>
          <p:spPr>
            <a:xfrm>
              <a:off x="5447926" y="2924943"/>
              <a:ext cx="288032" cy="504058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F31CA1DC-36FE-3C4C-8FF3-433E648ABEBD}"/>
                </a:ext>
              </a:extLst>
            </p:cNvPr>
            <p:cNvSpPr/>
            <p:nvPr/>
          </p:nvSpPr>
          <p:spPr>
            <a:xfrm>
              <a:off x="5735957" y="2862470"/>
              <a:ext cx="288032" cy="56653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DA754CA2-A2DF-5D49-B930-81E864068DDA}"/>
                </a:ext>
              </a:extLst>
            </p:cNvPr>
            <p:cNvSpPr/>
            <p:nvPr/>
          </p:nvSpPr>
          <p:spPr>
            <a:xfrm>
              <a:off x="6023989" y="3101009"/>
              <a:ext cx="288032" cy="327991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F2472597-9A59-9646-AF47-36B6725759E2}"/>
                </a:ext>
              </a:extLst>
            </p:cNvPr>
            <p:cNvSpPr/>
            <p:nvPr/>
          </p:nvSpPr>
          <p:spPr>
            <a:xfrm>
              <a:off x="6312020" y="3196423"/>
              <a:ext cx="288032" cy="232577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EF0EBFFC-1E16-1E43-9842-15C1876B626A}"/>
                </a:ext>
              </a:extLst>
            </p:cNvPr>
            <p:cNvSpPr/>
            <p:nvPr/>
          </p:nvSpPr>
          <p:spPr>
            <a:xfrm>
              <a:off x="6598019" y="3077156"/>
              <a:ext cx="288032" cy="35184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192BAF5D-7CB3-A64C-A0E0-6718BE8028F8}"/>
                </a:ext>
              </a:extLst>
            </p:cNvPr>
            <p:cNvSpPr/>
            <p:nvPr/>
          </p:nvSpPr>
          <p:spPr>
            <a:xfrm>
              <a:off x="6886050" y="3244132"/>
              <a:ext cx="288032" cy="184868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806D7D5A-BF8F-1143-AC25-5CC7A3B9958F}"/>
                </a:ext>
              </a:extLst>
            </p:cNvPr>
            <p:cNvSpPr/>
            <p:nvPr/>
          </p:nvSpPr>
          <p:spPr>
            <a:xfrm>
              <a:off x="7174082" y="3284983"/>
              <a:ext cx="288032" cy="144016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7369F05C-F538-444E-8A05-8AEEAFCF9579}"/>
                </a:ext>
              </a:extLst>
            </p:cNvPr>
            <p:cNvSpPr/>
            <p:nvPr/>
          </p:nvSpPr>
          <p:spPr>
            <a:xfrm>
              <a:off x="7462113" y="3335546"/>
              <a:ext cx="288032" cy="93453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93" name="Picture 92">
            <a:extLst>
              <a:ext uri="{FF2B5EF4-FFF2-40B4-BE49-F238E27FC236}">
                <a16:creationId xmlns:a16="http://schemas.microsoft.com/office/drawing/2014/main" id="{7D5A22B4-5412-F640-8C7B-981C29775F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4006" y="1720366"/>
            <a:ext cx="2418018" cy="772530"/>
          </a:xfrm>
          <a:prstGeom prst="rect">
            <a:avLst/>
          </a:prstGeom>
        </p:spPr>
      </p:pic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AED1FE21-F83F-F74F-A938-5AE8B1AE1123}"/>
              </a:ext>
            </a:extLst>
          </p:cNvPr>
          <p:cNvCxnSpPr>
            <a:cxnSpLocks/>
          </p:cNvCxnSpPr>
          <p:nvPr/>
        </p:nvCxnSpPr>
        <p:spPr>
          <a:xfrm>
            <a:off x="7608168" y="2239495"/>
            <a:ext cx="0" cy="1371963"/>
          </a:xfrm>
          <a:prstGeom prst="line">
            <a:avLst/>
          </a:prstGeom>
          <a:ln>
            <a:solidFill>
              <a:schemeClr val="bg1">
                <a:lumMod val="60000"/>
                <a:lumOff val="4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385BED3E-687A-D343-B616-2FAF9719D53B}"/>
              </a:ext>
            </a:extLst>
          </p:cNvPr>
          <p:cNvCxnSpPr>
            <a:cxnSpLocks/>
          </p:cNvCxnSpPr>
          <p:nvPr/>
        </p:nvCxnSpPr>
        <p:spPr>
          <a:xfrm>
            <a:off x="7680176" y="3724791"/>
            <a:ext cx="288032" cy="0"/>
          </a:xfrm>
          <a:prstGeom prst="line">
            <a:avLst/>
          </a:prstGeom>
          <a:ln>
            <a:solidFill>
              <a:schemeClr val="bg1">
                <a:lumMod val="60000"/>
                <a:lumOff val="4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762B85CB-AE99-0149-BC5F-18360521D527}"/>
              </a:ext>
            </a:extLst>
          </p:cNvPr>
          <p:cNvSpPr txBox="1"/>
          <p:nvPr/>
        </p:nvSpPr>
        <p:spPr>
          <a:xfrm>
            <a:off x="7690304" y="3394068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400" dirty="0">
                <a:solidFill>
                  <a:schemeClr val="bg1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rPr>
              <a:t>1</a:t>
            </a:r>
            <a:endParaRPr lang="en-GB" dirty="0">
              <a:solidFill>
                <a:schemeClr val="bg1">
                  <a:lumMod val="60000"/>
                  <a:lumOff val="40000"/>
                </a:schemeClr>
              </a:solidFill>
              <a:latin typeface="Avenir Book" panose="02000503020000020003" pitchFamily="2" charset="0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279802F5-0875-9448-A631-2EA9492073C9}"/>
              </a:ext>
            </a:extLst>
          </p:cNvPr>
          <p:cNvSpPr txBox="1"/>
          <p:nvPr/>
        </p:nvSpPr>
        <p:spPr>
          <a:xfrm>
            <a:off x="7232243" y="2722148"/>
            <a:ext cx="3898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400" dirty="0">
                <a:solidFill>
                  <a:schemeClr val="bg1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rPr>
              <a:t>f(t)</a:t>
            </a:r>
            <a:endParaRPr lang="en-GB" dirty="0">
              <a:solidFill>
                <a:schemeClr val="bg1">
                  <a:lumMod val="60000"/>
                  <a:lumOff val="40000"/>
                </a:schemeClr>
              </a:solidFill>
              <a:latin typeface="Avenir Book" panose="02000503020000020003" pitchFamily="2" charset="0"/>
            </a:endParaRPr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95447E20-6131-BA40-9136-D5AEFF60F758}"/>
              </a:ext>
            </a:extLst>
          </p:cNvPr>
          <p:cNvGrpSpPr/>
          <p:nvPr/>
        </p:nvGrpSpPr>
        <p:grpSpPr>
          <a:xfrm>
            <a:off x="7690304" y="4884348"/>
            <a:ext cx="3961296" cy="1475841"/>
            <a:chOff x="3216128" y="4154492"/>
            <a:chExt cx="3961296" cy="1475841"/>
          </a:xfrm>
        </p:grpSpPr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9C484F8A-C6D1-EE44-8B99-D06969A3D67C}"/>
                </a:ext>
              </a:extLst>
            </p:cNvPr>
            <p:cNvCxnSpPr/>
            <p:nvPr/>
          </p:nvCxnSpPr>
          <p:spPr>
            <a:xfrm>
              <a:off x="3216984" y="4154492"/>
              <a:ext cx="0" cy="1470844"/>
            </a:xfrm>
            <a:prstGeom prst="line">
              <a:avLst/>
            </a:prstGeom>
            <a:ln w="25400">
              <a:solidFill>
                <a:schemeClr val="bg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5A4BF7D6-60C9-D749-B559-2A292895308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16984" y="5625336"/>
              <a:ext cx="3960440" cy="0"/>
            </a:xfrm>
            <a:prstGeom prst="line">
              <a:avLst/>
            </a:prstGeom>
            <a:ln w="25400">
              <a:solidFill>
                <a:schemeClr val="bg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0" name="Freeform 109">
              <a:extLst>
                <a:ext uri="{FF2B5EF4-FFF2-40B4-BE49-F238E27FC236}">
                  <a16:creationId xmlns:a16="http://schemas.microsoft.com/office/drawing/2014/main" id="{276401DE-8D90-4D45-A54F-A2F80ADB4911}"/>
                </a:ext>
              </a:extLst>
            </p:cNvPr>
            <p:cNvSpPr/>
            <p:nvPr/>
          </p:nvSpPr>
          <p:spPr>
            <a:xfrm>
              <a:off x="3216128" y="4291106"/>
              <a:ext cx="3836606" cy="1339227"/>
            </a:xfrm>
            <a:custGeom>
              <a:avLst/>
              <a:gdLst>
                <a:gd name="connsiteX0" fmla="*/ 11082 w 3838015"/>
                <a:gd name="connsiteY0" fmla="*/ 0 h 1388533"/>
                <a:gd name="connsiteX1" fmla="*/ 11082 w 3838015"/>
                <a:gd name="connsiteY1" fmla="*/ 1388533 h 1388533"/>
                <a:gd name="connsiteX2" fmla="*/ 3838015 w 3838015"/>
                <a:gd name="connsiteY2" fmla="*/ 1380067 h 1388533"/>
                <a:gd name="connsiteX3" fmla="*/ 3838015 w 3838015"/>
                <a:gd name="connsiteY3" fmla="*/ 1295400 h 1388533"/>
                <a:gd name="connsiteX4" fmla="*/ 3838015 w 3838015"/>
                <a:gd name="connsiteY4" fmla="*/ 1295400 h 1388533"/>
                <a:gd name="connsiteX5" fmla="*/ 3770282 w 3838015"/>
                <a:gd name="connsiteY5" fmla="*/ 1261533 h 1388533"/>
                <a:gd name="connsiteX6" fmla="*/ 3719482 w 3838015"/>
                <a:gd name="connsiteY6" fmla="*/ 1244600 h 1388533"/>
                <a:gd name="connsiteX7" fmla="*/ 3694082 w 3838015"/>
                <a:gd name="connsiteY7" fmla="*/ 1236133 h 1388533"/>
                <a:gd name="connsiteX8" fmla="*/ 3668682 w 3838015"/>
                <a:gd name="connsiteY8" fmla="*/ 1227667 h 1388533"/>
                <a:gd name="connsiteX9" fmla="*/ 3643282 w 3838015"/>
                <a:gd name="connsiteY9" fmla="*/ 1219200 h 1388533"/>
                <a:gd name="connsiteX10" fmla="*/ 3584015 w 3838015"/>
                <a:gd name="connsiteY10" fmla="*/ 1210733 h 1388533"/>
                <a:gd name="connsiteX11" fmla="*/ 3389282 w 3838015"/>
                <a:gd name="connsiteY11" fmla="*/ 1202267 h 1388533"/>
                <a:gd name="connsiteX12" fmla="*/ 3321549 w 3838015"/>
                <a:gd name="connsiteY12" fmla="*/ 1193800 h 1388533"/>
                <a:gd name="connsiteX13" fmla="*/ 3245349 w 3838015"/>
                <a:gd name="connsiteY13" fmla="*/ 1185333 h 1388533"/>
                <a:gd name="connsiteX14" fmla="*/ 3194549 w 3838015"/>
                <a:gd name="connsiteY14" fmla="*/ 1168400 h 1388533"/>
                <a:gd name="connsiteX15" fmla="*/ 3143749 w 3838015"/>
                <a:gd name="connsiteY15" fmla="*/ 1159933 h 1388533"/>
                <a:gd name="connsiteX16" fmla="*/ 3092949 w 3838015"/>
                <a:gd name="connsiteY16" fmla="*/ 1143000 h 1388533"/>
                <a:gd name="connsiteX17" fmla="*/ 3033682 w 3838015"/>
                <a:gd name="connsiteY17" fmla="*/ 1126067 h 1388533"/>
                <a:gd name="connsiteX18" fmla="*/ 2982882 w 3838015"/>
                <a:gd name="connsiteY18" fmla="*/ 1100667 h 1388533"/>
                <a:gd name="connsiteX19" fmla="*/ 2906682 w 3838015"/>
                <a:gd name="connsiteY19" fmla="*/ 1066800 h 1388533"/>
                <a:gd name="connsiteX20" fmla="*/ 2855882 w 3838015"/>
                <a:gd name="connsiteY20" fmla="*/ 1049867 h 1388533"/>
                <a:gd name="connsiteX21" fmla="*/ 2830482 w 3838015"/>
                <a:gd name="connsiteY21" fmla="*/ 1041400 h 1388533"/>
                <a:gd name="connsiteX22" fmla="*/ 2779682 w 3838015"/>
                <a:gd name="connsiteY22" fmla="*/ 1016000 h 1388533"/>
                <a:gd name="connsiteX23" fmla="*/ 2754282 w 3838015"/>
                <a:gd name="connsiteY23" fmla="*/ 999067 h 1388533"/>
                <a:gd name="connsiteX24" fmla="*/ 2703482 w 3838015"/>
                <a:gd name="connsiteY24" fmla="*/ 982133 h 1388533"/>
                <a:gd name="connsiteX25" fmla="*/ 2652682 w 3838015"/>
                <a:gd name="connsiteY25" fmla="*/ 965200 h 1388533"/>
                <a:gd name="connsiteX26" fmla="*/ 2601882 w 3838015"/>
                <a:gd name="connsiteY26" fmla="*/ 948267 h 1388533"/>
                <a:gd name="connsiteX27" fmla="*/ 2576482 w 3838015"/>
                <a:gd name="connsiteY27" fmla="*/ 939800 h 1388533"/>
                <a:gd name="connsiteX28" fmla="*/ 2508749 w 3838015"/>
                <a:gd name="connsiteY28" fmla="*/ 922867 h 1388533"/>
                <a:gd name="connsiteX29" fmla="*/ 2483349 w 3838015"/>
                <a:gd name="connsiteY29" fmla="*/ 914400 h 1388533"/>
                <a:gd name="connsiteX30" fmla="*/ 2432549 w 3838015"/>
                <a:gd name="connsiteY30" fmla="*/ 905933 h 1388533"/>
                <a:gd name="connsiteX31" fmla="*/ 2407149 w 3838015"/>
                <a:gd name="connsiteY31" fmla="*/ 897467 h 1388533"/>
                <a:gd name="connsiteX32" fmla="*/ 2246282 w 3838015"/>
                <a:gd name="connsiteY32" fmla="*/ 872067 h 1388533"/>
                <a:gd name="connsiteX33" fmla="*/ 2203949 w 3838015"/>
                <a:gd name="connsiteY33" fmla="*/ 863600 h 1388533"/>
                <a:gd name="connsiteX34" fmla="*/ 2068482 w 3838015"/>
                <a:gd name="connsiteY34" fmla="*/ 846667 h 1388533"/>
                <a:gd name="connsiteX35" fmla="*/ 2000749 w 3838015"/>
                <a:gd name="connsiteY35" fmla="*/ 829733 h 1388533"/>
                <a:gd name="connsiteX36" fmla="*/ 1949949 w 3838015"/>
                <a:gd name="connsiteY36" fmla="*/ 812800 h 1388533"/>
                <a:gd name="connsiteX37" fmla="*/ 1865282 w 3838015"/>
                <a:gd name="connsiteY37" fmla="*/ 787400 h 1388533"/>
                <a:gd name="connsiteX38" fmla="*/ 1831415 w 3838015"/>
                <a:gd name="connsiteY38" fmla="*/ 770467 h 1388533"/>
                <a:gd name="connsiteX39" fmla="*/ 1806015 w 3838015"/>
                <a:gd name="connsiteY39" fmla="*/ 762000 h 1388533"/>
                <a:gd name="connsiteX40" fmla="*/ 1780615 w 3838015"/>
                <a:gd name="connsiteY40" fmla="*/ 745067 h 1388533"/>
                <a:gd name="connsiteX41" fmla="*/ 1755215 w 3838015"/>
                <a:gd name="connsiteY41" fmla="*/ 736600 h 1388533"/>
                <a:gd name="connsiteX42" fmla="*/ 1729815 w 3838015"/>
                <a:gd name="connsiteY42" fmla="*/ 719667 h 1388533"/>
                <a:gd name="connsiteX43" fmla="*/ 1695949 w 3838015"/>
                <a:gd name="connsiteY43" fmla="*/ 702733 h 1388533"/>
                <a:gd name="connsiteX44" fmla="*/ 1619749 w 3838015"/>
                <a:gd name="connsiteY44" fmla="*/ 660400 h 1388533"/>
                <a:gd name="connsiteX45" fmla="*/ 1560482 w 3838015"/>
                <a:gd name="connsiteY45" fmla="*/ 618067 h 1388533"/>
                <a:gd name="connsiteX46" fmla="*/ 1509682 w 3838015"/>
                <a:gd name="connsiteY46" fmla="*/ 592667 h 1388533"/>
                <a:gd name="connsiteX47" fmla="*/ 1484282 w 3838015"/>
                <a:gd name="connsiteY47" fmla="*/ 575733 h 1388533"/>
                <a:gd name="connsiteX48" fmla="*/ 1433482 w 3838015"/>
                <a:gd name="connsiteY48" fmla="*/ 558800 h 1388533"/>
                <a:gd name="connsiteX49" fmla="*/ 1408082 w 3838015"/>
                <a:gd name="connsiteY49" fmla="*/ 541867 h 1388533"/>
                <a:gd name="connsiteX50" fmla="*/ 1357282 w 3838015"/>
                <a:gd name="connsiteY50" fmla="*/ 524933 h 1388533"/>
                <a:gd name="connsiteX51" fmla="*/ 1272615 w 3838015"/>
                <a:gd name="connsiteY51" fmla="*/ 508000 h 1388533"/>
                <a:gd name="connsiteX52" fmla="*/ 1077882 w 3838015"/>
                <a:gd name="connsiteY52" fmla="*/ 491067 h 1388533"/>
                <a:gd name="connsiteX53" fmla="*/ 984749 w 3838015"/>
                <a:gd name="connsiteY53" fmla="*/ 474133 h 1388533"/>
                <a:gd name="connsiteX54" fmla="*/ 959349 w 3838015"/>
                <a:gd name="connsiteY54" fmla="*/ 465667 h 1388533"/>
                <a:gd name="connsiteX55" fmla="*/ 883149 w 3838015"/>
                <a:gd name="connsiteY55" fmla="*/ 448733 h 1388533"/>
                <a:gd name="connsiteX56" fmla="*/ 798482 w 3838015"/>
                <a:gd name="connsiteY56" fmla="*/ 423333 h 1388533"/>
                <a:gd name="connsiteX57" fmla="*/ 773082 w 3838015"/>
                <a:gd name="connsiteY57" fmla="*/ 414867 h 1388533"/>
                <a:gd name="connsiteX58" fmla="*/ 705349 w 3838015"/>
                <a:gd name="connsiteY58" fmla="*/ 389467 h 1388533"/>
                <a:gd name="connsiteX59" fmla="*/ 688415 w 3838015"/>
                <a:gd name="connsiteY59" fmla="*/ 372533 h 1388533"/>
                <a:gd name="connsiteX60" fmla="*/ 637615 w 3838015"/>
                <a:gd name="connsiteY60" fmla="*/ 355600 h 1388533"/>
                <a:gd name="connsiteX61" fmla="*/ 612215 w 3838015"/>
                <a:gd name="connsiteY61" fmla="*/ 338667 h 1388533"/>
                <a:gd name="connsiteX62" fmla="*/ 561415 w 3838015"/>
                <a:gd name="connsiteY62" fmla="*/ 321733 h 1388533"/>
                <a:gd name="connsiteX63" fmla="*/ 536015 w 3838015"/>
                <a:gd name="connsiteY63" fmla="*/ 304800 h 1388533"/>
                <a:gd name="connsiteX64" fmla="*/ 502149 w 3838015"/>
                <a:gd name="connsiteY64" fmla="*/ 296333 h 1388533"/>
                <a:gd name="connsiteX65" fmla="*/ 341282 w 3838015"/>
                <a:gd name="connsiteY65" fmla="*/ 270933 h 1388533"/>
                <a:gd name="connsiteX66" fmla="*/ 273549 w 3838015"/>
                <a:gd name="connsiteY66" fmla="*/ 254000 h 1388533"/>
                <a:gd name="connsiteX67" fmla="*/ 222749 w 3838015"/>
                <a:gd name="connsiteY67" fmla="*/ 237067 h 1388533"/>
                <a:gd name="connsiteX68" fmla="*/ 205815 w 3838015"/>
                <a:gd name="connsiteY68" fmla="*/ 220133 h 1388533"/>
                <a:gd name="connsiteX69" fmla="*/ 180415 w 3838015"/>
                <a:gd name="connsiteY69" fmla="*/ 203200 h 1388533"/>
                <a:gd name="connsiteX70" fmla="*/ 163482 w 3838015"/>
                <a:gd name="connsiteY70" fmla="*/ 177800 h 1388533"/>
                <a:gd name="connsiteX71" fmla="*/ 138082 w 3838015"/>
                <a:gd name="connsiteY71" fmla="*/ 160867 h 1388533"/>
                <a:gd name="connsiteX72" fmla="*/ 104215 w 3838015"/>
                <a:gd name="connsiteY72" fmla="*/ 127000 h 1388533"/>
                <a:gd name="connsiteX73" fmla="*/ 78815 w 3838015"/>
                <a:gd name="connsiteY73" fmla="*/ 110067 h 1388533"/>
                <a:gd name="connsiteX74" fmla="*/ 36482 w 3838015"/>
                <a:gd name="connsiteY74" fmla="*/ 76200 h 1388533"/>
                <a:gd name="connsiteX75" fmla="*/ 11082 w 3838015"/>
                <a:gd name="connsiteY75" fmla="*/ 67733 h 1388533"/>
                <a:gd name="connsiteX76" fmla="*/ 11082 w 3838015"/>
                <a:gd name="connsiteY76" fmla="*/ 0 h 1388533"/>
                <a:gd name="connsiteX0" fmla="*/ 14156 w 3836606"/>
                <a:gd name="connsiteY0" fmla="*/ 0 h 1339227"/>
                <a:gd name="connsiteX1" fmla="*/ 9673 w 3836606"/>
                <a:gd name="connsiteY1" fmla="*/ 1339227 h 1339227"/>
                <a:gd name="connsiteX2" fmla="*/ 3836606 w 3836606"/>
                <a:gd name="connsiteY2" fmla="*/ 1330761 h 1339227"/>
                <a:gd name="connsiteX3" fmla="*/ 3836606 w 3836606"/>
                <a:gd name="connsiteY3" fmla="*/ 1246094 h 1339227"/>
                <a:gd name="connsiteX4" fmla="*/ 3836606 w 3836606"/>
                <a:gd name="connsiteY4" fmla="*/ 1246094 h 1339227"/>
                <a:gd name="connsiteX5" fmla="*/ 3768873 w 3836606"/>
                <a:gd name="connsiteY5" fmla="*/ 1212227 h 1339227"/>
                <a:gd name="connsiteX6" fmla="*/ 3718073 w 3836606"/>
                <a:gd name="connsiteY6" fmla="*/ 1195294 h 1339227"/>
                <a:gd name="connsiteX7" fmla="*/ 3692673 w 3836606"/>
                <a:gd name="connsiteY7" fmla="*/ 1186827 h 1339227"/>
                <a:gd name="connsiteX8" fmla="*/ 3667273 w 3836606"/>
                <a:gd name="connsiteY8" fmla="*/ 1178361 h 1339227"/>
                <a:gd name="connsiteX9" fmla="*/ 3641873 w 3836606"/>
                <a:gd name="connsiteY9" fmla="*/ 1169894 h 1339227"/>
                <a:gd name="connsiteX10" fmla="*/ 3582606 w 3836606"/>
                <a:gd name="connsiteY10" fmla="*/ 1161427 h 1339227"/>
                <a:gd name="connsiteX11" fmla="*/ 3387873 w 3836606"/>
                <a:gd name="connsiteY11" fmla="*/ 1152961 h 1339227"/>
                <a:gd name="connsiteX12" fmla="*/ 3320140 w 3836606"/>
                <a:gd name="connsiteY12" fmla="*/ 1144494 h 1339227"/>
                <a:gd name="connsiteX13" fmla="*/ 3243940 w 3836606"/>
                <a:gd name="connsiteY13" fmla="*/ 1136027 h 1339227"/>
                <a:gd name="connsiteX14" fmla="*/ 3193140 w 3836606"/>
                <a:gd name="connsiteY14" fmla="*/ 1119094 h 1339227"/>
                <a:gd name="connsiteX15" fmla="*/ 3142340 w 3836606"/>
                <a:gd name="connsiteY15" fmla="*/ 1110627 h 1339227"/>
                <a:gd name="connsiteX16" fmla="*/ 3091540 w 3836606"/>
                <a:gd name="connsiteY16" fmla="*/ 1093694 h 1339227"/>
                <a:gd name="connsiteX17" fmla="*/ 3032273 w 3836606"/>
                <a:gd name="connsiteY17" fmla="*/ 1076761 h 1339227"/>
                <a:gd name="connsiteX18" fmla="*/ 2981473 w 3836606"/>
                <a:gd name="connsiteY18" fmla="*/ 1051361 h 1339227"/>
                <a:gd name="connsiteX19" fmla="*/ 2905273 w 3836606"/>
                <a:gd name="connsiteY19" fmla="*/ 1017494 h 1339227"/>
                <a:gd name="connsiteX20" fmla="*/ 2854473 w 3836606"/>
                <a:gd name="connsiteY20" fmla="*/ 1000561 h 1339227"/>
                <a:gd name="connsiteX21" fmla="*/ 2829073 w 3836606"/>
                <a:gd name="connsiteY21" fmla="*/ 992094 h 1339227"/>
                <a:gd name="connsiteX22" fmla="*/ 2778273 w 3836606"/>
                <a:gd name="connsiteY22" fmla="*/ 966694 h 1339227"/>
                <a:gd name="connsiteX23" fmla="*/ 2752873 w 3836606"/>
                <a:gd name="connsiteY23" fmla="*/ 949761 h 1339227"/>
                <a:gd name="connsiteX24" fmla="*/ 2702073 w 3836606"/>
                <a:gd name="connsiteY24" fmla="*/ 932827 h 1339227"/>
                <a:gd name="connsiteX25" fmla="*/ 2651273 w 3836606"/>
                <a:gd name="connsiteY25" fmla="*/ 915894 h 1339227"/>
                <a:gd name="connsiteX26" fmla="*/ 2600473 w 3836606"/>
                <a:gd name="connsiteY26" fmla="*/ 898961 h 1339227"/>
                <a:gd name="connsiteX27" fmla="*/ 2575073 w 3836606"/>
                <a:gd name="connsiteY27" fmla="*/ 890494 h 1339227"/>
                <a:gd name="connsiteX28" fmla="*/ 2507340 w 3836606"/>
                <a:gd name="connsiteY28" fmla="*/ 873561 h 1339227"/>
                <a:gd name="connsiteX29" fmla="*/ 2481940 w 3836606"/>
                <a:gd name="connsiteY29" fmla="*/ 865094 h 1339227"/>
                <a:gd name="connsiteX30" fmla="*/ 2431140 w 3836606"/>
                <a:gd name="connsiteY30" fmla="*/ 856627 h 1339227"/>
                <a:gd name="connsiteX31" fmla="*/ 2405740 w 3836606"/>
                <a:gd name="connsiteY31" fmla="*/ 848161 h 1339227"/>
                <a:gd name="connsiteX32" fmla="*/ 2244873 w 3836606"/>
                <a:gd name="connsiteY32" fmla="*/ 822761 h 1339227"/>
                <a:gd name="connsiteX33" fmla="*/ 2202540 w 3836606"/>
                <a:gd name="connsiteY33" fmla="*/ 814294 h 1339227"/>
                <a:gd name="connsiteX34" fmla="*/ 2067073 w 3836606"/>
                <a:gd name="connsiteY34" fmla="*/ 797361 h 1339227"/>
                <a:gd name="connsiteX35" fmla="*/ 1999340 w 3836606"/>
                <a:gd name="connsiteY35" fmla="*/ 780427 h 1339227"/>
                <a:gd name="connsiteX36" fmla="*/ 1948540 w 3836606"/>
                <a:gd name="connsiteY36" fmla="*/ 763494 h 1339227"/>
                <a:gd name="connsiteX37" fmla="*/ 1863873 w 3836606"/>
                <a:gd name="connsiteY37" fmla="*/ 738094 h 1339227"/>
                <a:gd name="connsiteX38" fmla="*/ 1830006 w 3836606"/>
                <a:gd name="connsiteY38" fmla="*/ 721161 h 1339227"/>
                <a:gd name="connsiteX39" fmla="*/ 1804606 w 3836606"/>
                <a:gd name="connsiteY39" fmla="*/ 712694 h 1339227"/>
                <a:gd name="connsiteX40" fmla="*/ 1779206 w 3836606"/>
                <a:gd name="connsiteY40" fmla="*/ 695761 h 1339227"/>
                <a:gd name="connsiteX41" fmla="*/ 1753806 w 3836606"/>
                <a:gd name="connsiteY41" fmla="*/ 687294 h 1339227"/>
                <a:gd name="connsiteX42" fmla="*/ 1728406 w 3836606"/>
                <a:gd name="connsiteY42" fmla="*/ 670361 h 1339227"/>
                <a:gd name="connsiteX43" fmla="*/ 1694540 w 3836606"/>
                <a:gd name="connsiteY43" fmla="*/ 653427 h 1339227"/>
                <a:gd name="connsiteX44" fmla="*/ 1618340 w 3836606"/>
                <a:gd name="connsiteY44" fmla="*/ 611094 h 1339227"/>
                <a:gd name="connsiteX45" fmla="*/ 1559073 w 3836606"/>
                <a:gd name="connsiteY45" fmla="*/ 568761 h 1339227"/>
                <a:gd name="connsiteX46" fmla="*/ 1508273 w 3836606"/>
                <a:gd name="connsiteY46" fmla="*/ 543361 h 1339227"/>
                <a:gd name="connsiteX47" fmla="*/ 1482873 w 3836606"/>
                <a:gd name="connsiteY47" fmla="*/ 526427 h 1339227"/>
                <a:gd name="connsiteX48" fmla="*/ 1432073 w 3836606"/>
                <a:gd name="connsiteY48" fmla="*/ 509494 h 1339227"/>
                <a:gd name="connsiteX49" fmla="*/ 1406673 w 3836606"/>
                <a:gd name="connsiteY49" fmla="*/ 492561 h 1339227"/>
                <a:gd name="connsiteX50" fmla="*/ 1355873 w 3836606"/>
                <a:gd name="connsiteY50" fmla="*/ 475627 h 1339227"/>
                <a:gd name="connsiteX51" fmla="*/ 1271206 w 3836606"/>
                <a:gd name="connsiteY51" fmla="*/ 458694 h 1339227"/>
                <a:gd name="connsiteX52" fmla="*/ 1076473 w 3836606"/>
                <a:gd name="connsiteY52" fmla="*/ 441761 h 1339227"/>
                <a:gd name="connsiteX53" fmla="*/ 983340 w 3836606"/>
                <a:gd name="connsiteY53" fmla="*/ 424827 h 1339227"/>
                <a:gd name="connsiteX54" fmla="*/ 957940 w 3836606"/>
                <a:gd name="connsiteY54" fmla="*/ 416361 h 1339227"/>
                <a:gd name="connsiteX55" fmla="*/ 881740 w 3836606"/>
                <a:gd name="connsiteY55" fmla="*/ 399427 h 1339227"/>
                <a:gd name="connsiteX56" fmla="*/ 797073 w 3836606"/>
                <a:gd name="connsiteY56" fmla="*/ 374027 h 1339227"/>
                <a:gd name="connsiteX57" fmla="*/ 771673 w 3836606"/>
                <a:gd name="connsiteY57" fmla="*/ 365561 h 1339227"/>
                <a:gd name="connsiteX58" fmla="*/ 703940 w 3836606"/>
                <a:gd name="connsiteY58" fmla="*/ 340161 h 1339227"/>
                <a:gd name="connsiteX59" fmla="*/ 687006 w 3836606"/>
                <a:gd name="connsiteY59" fmla="*/ 323227 h 1339227"/>
                <a:gd name="connsiteX60" fmla="*/ 636206 w 3836606"/>
                <a:gd name="connsiteY60" fmla="*/ 306294 h 1339227"/>
                <a:gd name="connsiteX61" fmla="*/ 610806 w 3836606"/>
                <a:gd name="connsiteY61" fmla="*/ 289361 h 1339227"/>
                <a:gd name="connsiteX62" fmla="*/ 560006 w 3836606"/>
                <a:gd name="connsiteY62" fmla="*/ 272427 h 1339227"/>
                <a:gd name="connsiteX63" fmla="*/ 534606 w 3836606"/>
                <a:gd name="connsiteY63" fmla="*/ 255494 h 1339227"/>
                <a:gd name="connsiteX64" fmla="*/ 500740 w 3836606"/>
                <a:gd name="connsiteY64" fmla="*/ 247027 h 1339227"/>
                <a:gd name="connsiteX65" fmla="*/ 339873 w 3836606"/>
                <a:gd name="connsiteY65" fmla="*/ 221627 h 1339227"/>
                <a:gd name="connsiteX66" fmla="*/ 272140 w 3836606"/>
                <a:gd name="connsiteY66" fmla="*/ 204694 h 1339227"/>
                <a:gd name="connsiteX67" fmla="*/ 221340 w 3836606"/>
                <a:gd name="connsiteY67" fmla="*/ 187761 h 1339227"/>
                <a:gd name="connsiteX68" fmla="*/ 204406 w 3836606"/>
                <a:gd name="connsiteY68" fmla="*/ 170827 h 1339227"/>
                <a:gd name="connsiteX69" fmla="*/ 179006 w 3836606"/>
                <a:gd name="connsiteY69" fmla="*/ 153894 h 1339227"/>
                <a:gd name="connsiteX70" fmla="*/ 162073 w 3836606"/>
                <a:gd name="connsiteY70" fmla="*/ 128494 h 1339227"/>
                <a:gd name="connsiteX71" fmla="*/ 136673 w 3836606"/>
                <a:gd name="connsiteY71" fmla="*/ 111561 h 1339227"/>
                <a:gd name="connsiteX72" fmla="*/ 102806 w 3836606"/>
                <a:gd name="connsiteY72" fmla="*/ 77694 h 1339227"/>
                <a:gd name="connsiteX73" fmla="*/ 77406 w 3836606"/>
                <a:gd name="connsiteY73" fmla="*/ 60761 h 1339227"/>
                <a:gd name="connsiteX74" fmla="*/ 35073 w 3836606"/>
                <a:gd name="connsiteY74" fmla="*/ 26894 h 1339227"/>
                <a:gd name="connsiteX75" fmla="*/ 9673 w 3836606"/>
                <a:gd name="connsiteY75" fmla="*/ 18427 h 1339227"/>
                <a:gd name="connsiteX76" fmla="*/ 14156 w 3836606"/>
                <a:gd name="connsiteY76" fmla="*/ 0 h 1339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3836606" h="1339227">
                  <a:moveTo>
                    <a:pt x="14156" y="0"/>
                  </a:moveTo>
                  <a:cubicBezTo>
                    <a:pt x="12662" y="446409"/>
                    <a:pt x="11167" y="892818"/>
                    <a:pt x="9673" y="1339227"/>
                  </a:cubicBezTo>
                  <a:lnTo>
                    <a:pt x="3836606" y="1330761"/>
                  </a:lnTo>
                  <a:lnTo>
                    <a:pt x="3836606" y="1246094"/>
                  </a:lnTo>
                  <a:lnTo>
                    <a:pt x="3836606" y="1246094"/>
                  </a:lnTo>
                  <a:cubicBezTo>
                    <a:pt x="3814028" y="1234805"/>
                    <a:pt x="3792075" y="1222171"/>
                    <a:pt x="3768873" y="1212227"/>
                  </a:cubicBezTo>
                  <a:cubicBezTo>
                    <a:pt x="3752467" y="1205196"/>
                    <a:pt x="3735006" y="1200938"/>
                    <a:pt x="3718073" y="1195294"/>
                  </a:cubicBezTo>
                  <a:lnTo>
                    <a:pt x="3692673" y="1186827"/>
                  </a:lnTo>
                  <a:lnTo>
                    <a:pt x="3667273" y="1178361"/>
                  </a:lnTo>
                  <a:cubicBezTo>
                    <a:pt x="3658806" y="1175539"/>
                    <a:pt x="3650708" y="1171156"/>
                    <a:pt x="3641873" y="1169894"/>
                  </a:cubicBezTo>
                  <a:cubicBezTo>
                    <a:pt x="3622117" y="1167072"/>
                    <a:pt x="3602518" y="1162754"/>
                    <a:pt x="3582606" y="1161427"/>
                  </a:cubicBezTo>
                  <a:cubicBezTo>
                    <a:pt x="3517778" y="1157105"/>
                    <a:pt x="3452784" y="1155783"/>
                    <a:pt x="3387873" y="1152961"/>
                  </a:cubicBezTo>
                  <a:lnTo>
                    <a:pt x="3320140" y="1144494"/>
                  </a:lnTo>
                  <a:cubicBezTo>
                    <a:pt x="3294759" y="1141508"/>
                    <a:pt x="3269000" y="1141039"/>
                    <a:pt x="3243940" y="1136027"/>
                  </a:cubicBezTo>
                  <a:cubicBezTo>
                    <a:pt x="3226437" y="1132526"/>
                    <a:pt x="3210746" y="1122029"/>
                    <a:pt x="3193140" y="1119094"/>
                  </a:cubicBezTo>
                  <a:cubicBezTo>
                    <a:pt x="3176207" y="1116272"/>
                    <a:pt x="3158994" y="1114791"/>
                    <a:pt x="3142340" y="1110627"/>
                  </a:cubicBezTo>
                  <a:cubicBezTo>
                    <a:pt x="3125024" y="1106298"/>
                    <a:pt x="3108856" y="1098023"/>
                    <a:pt x="3091540" y="1093694"/>
                  </a:cubicBezTo>
                  <a:cubicBezTo>
                    <a:pt x="3049015" y="1083062"/>
                    <a:pt x="3068712" y="1088907"/>
                    <a:pt x="3032273" y="1076761"/>
                  </a:cubicBezTo>
                  <a:cubicBezTo>
                    <a:pt x="2959479" y="1028230"/>
                    <a:pt x="3051580" y="1086415"/>
                    <a:pt x="2981473" y="1051361"/>
                  </a:cubicBezTo>
                  <a:cubicBezTo>
                    <a:pt x="2900963" y="1011106"/>
                    <a:pt x="3036345" y="1061185"/>
                    <a:pt x="2905273" y="1017494"/>
                  </a:cubicBezTo>
                  <a:lnTo>
                    <a:pt x="2854473" y="1000561"/>
                  </a:lnTo>
                  <a:cubicBezTo>
                    <a:pt x="2846006" y="997739"/>
                    <a:pt x="2836499" y="997044"/>
                    <a:pt x="2829073" y="992094"/>
                  </a:cubicBezTo>
                  <a:cubicBezTo>
                    <a:pt x="2756281" y="943567"/>
                    <a:pt x="2848380" y="1001747"/>
                    <a:pt x="2778273" y="966694"/>
                  </a:cubicBezTo>
                  <a:cubicBezTo>
                    <a:pt x="2769172" y="962143"/>
                    <a:pt x="2762172" y="953894"/>
                    <a:pt x="2752873" y="949761"/>
                  </a:cubicBezTo>
                  <a:cubicBezTo>
                    <a:pt x="2736562" y="942512"/>
                    <a:pt x="2719006" y="938471"/>
                    <a:pt x="2702073" y="932827"/>
                  </a:cubicBezTo>
                  <a:lnTo>
                    <a:pt x="2651273" y="915894"/>
                  </a:lnTo>
                  <a:lnTo>
                    <a:pt x="2600473" y="898961"/>
                  </a:lnTo>
                  <a:cubicBezTo>
                    <a:pt x="2592006" y="896139"/>
                    <a:pt x="2583731" y="892659"/>
                    <a:pt x="2575073" y="890494"/>
                  </a:cubicBezTo>
                  <a:cubicBezTo>
                    <a:pt x="2552495" y="884850"/>
                    <a:pt x="2529418" y="880921"/>
                    <a:pt x="2507340" y="873561"/>
                  </a:cubicBezTo>
                  <a:cubicBezTo>
                    <a:pt x="2498873" y="870739"/>
                    <a:pt x="2490652" y="867030"/>
                    <a:pt x="2481940" y="865094"/>
                  </a:cubicBezTo>
                  <a:cubicBezTo>
                    <a:pt x="2465182" y="861370"/>
                    <a:pt x="2447898" y="860351"/>
                    <a:pt x="2431140" y="856627"/>
                  </a:cubicBezTo>
                  <a:cubicBezTo>
                    <a:pt x="2422428" y="854691"/>
                    <a:pt x="2414491" y="849911"/>
                    <a:pt x="2405740" y="848161"/>
                  </a:cubicBezTo>
                  <a:cubicBezTo>
                    <a:pt x="2291071" y="825227"/>
                    <a:pt x="2334283" y="837662"/>
                    <a:pt x="2244873" y="822761"/>
                  </a:cubicBezTo>
                  <a:cubicBezTo>
                    <a:pt x="2230678" y="820395"/>
                    <a:pt x="2216786" y="816329"/>
                    <a:pt x="2202540" y="814294"/>
                  </a:cubicBezTo>
                  <a:cubicBezTo>
                    <a:pt x="2157490" y="807858"/>
                    <a:pt x="2067073" y="797361"/>
                    <a:pt x="2067073" y="797361"/>
                  </a:cubicBezTo>
                  <a:cubicBezTo>
                    <a:pt x="1990015" y="771674"/>
                    <a:pt x="2111706" y="811072"/>
                    <a:pt x="1999340" y="780427"/>
                  </a:cubicBezTo>
                  <a:cubicBezTo>
                    <a:pt x="1982120" y="775731"/>
                    <a:pt x="1965856" y="767823"/>
                    <a:pt x="1948540" y="763494"/>
                  </a:cubicBezTo>
                  <a:cubicBezTo>
                    <a:pt x="1924234" y="757417"/>
                    <a:pt x="1884484" y="748399"/>
                    <a:pt x="1863873" y="738094"/>
                  </a:cubicBezTo>
                  <a:cubicBezTo>
                    <a:pt x="1852584" y="732450"/>
                    <a:pt x="1841607" y="726133"/>
                    <a:pt x="1830006" y="721161"/>
                  </a:cubicBezTo>
                  <a:cubicBezTo>
                    <a:pt x="1821803" y="717645"/>
                    <a:pt x="1812588" y="716685"/>
                    <a:pt x="1804606" y="712694"/>
                  </a:cubicBezTo>
                  <a:cubicBezTo>
                    <a:pt x="1795505" y="708143"/>
                    <a:pt x="1788307" y="700312"/>
                    <a:pt x="1779206" y="695761"/>
                  </a:cubicBezTo>
                  <a:cubicBezTo>
                    <a:pt x="1771224" y="691770"/>
                    <a:pt x="1761788" y="691285"/>
                    <a:pt x="1753806" y="687294"/>
                  </a:cubicBezTo>
                  <a:cubicBezTo>
                    <a:pt x="1744705" y="682743"/>
                    <a:pt x="1737241" y="675410"/>
                    <a:pt x="1728406" y="670361"/>
                  </a:cubicBezTo>
                  <a:cubicBezTo>
                    <a:pt x="1717448" y="664099"/>
                    <a:pt x="1705363" y="659921"/>
                    <a:pt x="1694540" y="653427"/>
                  </a:cubicBezTo>
                  <a:cubicBezTo>
                    <a:pt x="1621761" y="609759"/>
                    <a:pt x="1669429" y="628124"/>
                    <a:pt x="1618340" y="611094"/>
                  </a:cubicBezTo>
                  <a:cubicBezTo>
                    <a:pt x="1578162" y="570916"/>
                    <a:pt x="1599619" y="582275"/>
                    <a:pt x="1559073" y="568761"/>
                  </a:cubicBezTo>
                  <a:cubicBezTo>
                    <a:pt x="1486279" y="520230"/>
                    <a:pt x="1578380" y="578415"/>
                    <a:pt x="1508273" y="543361"/>
                  </a:cubicBezTo>
                  <a:cubicBezTo>
                    <a:pt x="1499171" y="538810"/>
                    <a:pt x="1492172" y="530560"/>
                    <a:pt x="1482873" y="526427"/>
                  </a:cubicBezTo>
                  <a:cubicBezTo>
                    <a:pt x="1466562" y="519178"/>
                    <a:pt x="1446925" y="519395"/>
                    <a:pt x="1432073" y="509494"/>
                  </a:cubicBezTo>
                  <a:cubicBezTo>
                    <a:pt x="1423606" y="503850"/>
                    <a:pt x="1415972" y="496694"/>
                    <a:pt x="1406673" y="492561"/>
                  </a:cubicBezTo>
                  <a:cubicBezTo>
                    <a:pt x="1390362" y="485312"/>
                    <a:pt x="1373190" y="479956"/>
                    <a:pt x="1355873" y="475627"/>
                  </a:cubicBezTo>
                  <a:cubicBezTo>
                    <a:pt x="1310982" y="464405"/>
                    <a:pt x="1325178" y="466998"/>
                    <a:pt x="1271206" y="458694"/>
                  </a:cubicBezTo>
                  <a:cubicBezTo>
                    <a:pt x="1179667" y="444610"/>
                    <a:pt x="1203481" y="449698"/>
                    <a:pt x="1076473" y="441761"/>
                  </a:cubicBezTo>
                  <a:cubicBezTo>
                    <a:pt x="1053822" y="437986"/>
                    <a:pt x="1007012" y="430745"/>
                    <a:pt x="983340" y="424827"/>
                  </a:cubicBezTo>
                  <a:cubicBezTo>
                    <a:pt x="974682" y="422663"/>
                    <a:pt x="966521" y="418813"/>
                    <a:pt x="957940" y="416361"/>
                  </a:cubicBezTo>
                  <a:cubicBezTo>
                    <a:pt x="921804" y="406037"/>
                    <a:pt x="921025" y="408157"/>
                    <a:pt x="881740" y="399427"/>
                  </a:cubicBezTo>
                  <a:cubicBezTo>
                    <a:pt x="843339" y="390894"/>
                    <a:pt x="839305" y="388104"/>
                    <a:pt x="797073" y="374027"/>
                  </a:cubicBezTo>
                  <a:lnTo>
                    <a:pt x="771673" y="365561"/>
                  </a:lnTo>
                  <a:cubicBezTo>
                    <a:pt x="698791" y="316971"/>
                    <a:pt x="806467" y="384101"/>
                    <a:pt x="703940" y="340161"/>
                  </a:cubicBezTo>
                  <a:cubicBezTo>
                    <a:pt x="696603" y="337016"/>
                    <a:pt x="694146" y="326797"/>
                    <a:pt x="687006" y="323227"/>
                  </a:cubicBezTo>
                  <a:cubicBezTo>
                    <a:pt x="671041" y="315245"/>
                    <a:pt x="651058" y="316195"/>
                    <a:pt x="636206" y="306294"/>
                  </a:cubicBezTo>
                  <a:cubicBezTo>
                    <a:pt x="627739" y="300650"/>
                    <a:pt x="620105" y="293494"/>
                    <a:pt x="610806" y="289361"/>
                  </a:cubicBezTo>
                  <a:cubicBezTo>
                    <a:pt x="594495" y="282112"/>
                    <a:pt x="574858" y="282328"/>
                    <a:pt x="560006" y="272427"/>
                  </a:cubicBezTo>
                  <a:cubicBezTo>
                    <a:pt x="551539" y="266783"/>
                    <a:pt x="543959" y="259502"/>
                    <a:pt x="534606" y="255494"/>
                  </a:cubicBezTo>
                  <a:cubicBezTo>
                    <a:pt x="523911" y="250910"/>
                    <a:pt x="511885" y="250371"/>
                    <a:pt x="500740" y="247027"/>
                  </a:cubicBezTo>
                  <a:cubicBezTo>
                    <a:pt x="402227" y="217473"/>
                    <a:pt x="494132" y="233494"/>
                    <a:pt x="339873" y="221627"/>
                  </a:cubicBezTo>
                  <a:cubicBezTo>
                    <a:pt x="262791" y="195935"/>
                    <a:pt x="384546" y="235350"/>
                    <a:pt x="272140" y="204694"/>
                  </a:cubicBezTo>
                  <a:cubicBezTo>
                    <a:pt x="254920" y="199998"/>
                    <a:pt x="221340" y="187761"/>
                    <a:pt x="221340" y="187761"/>
                  </a:cubicBezTo>
                  <a:cubicBezTo>
                    <a:pt x="215695" y="182116"/>
                    <a:pt x="210640" y="175814"/>
                    <a:pt x="204406" y="170827"/>
                  </a:cubicBezTo>
                  <a:cubicBezTo>
                    <a:pt x="196460" y="164470"/>
                    <a:pt x="186201" y="161089"/>
                    <a:pt x="179006" y="153894"/>
                  </a:cubicBezTo>
                  <a:cubicBezTo>
                    <a:pt x="171811" y="146699"/>
                    <a:pt x="169268" y="135689"/>
                    <a:pt x="162073" y="128494"/>
                  </a:cubicBezTo>
                  <a:cubicBezTo>
                    <a:pt x="154878" y="121299"/>
                    <a:pt x="144399" y="118183"/>
                    <a:pt x="136673" y="111561"/>
                  </a:cubicBezTo>
                  <a:cubicBezTo>
                    <a:pt x="124551" y="101171"/>
                    <a:pt x="116090" y="86550"/>
                    <a:pt x="102806" y="77694"/>
                  </a:cubicBezTo>
                  <a:cubicBezTo>
                    <a:pt x="94339" y="72050"/>
                    <a:pt x="85352" y="67118"/>
                    <a:pt x="77406" y="60761"/>
                  </a:cubicBezTo>
                  <a:cubicBezTo>
                    <a:pt x="51153" y="39758"/>
                    <a:pt x="69824" y="44270"/>
                    <a:pt x="35073" y="26894"/>
                  </a:cubicBezTo>
                  <a:cubicBezTo>
                    <a:pt x="27091" y="22903"/>
                    <a:pt x="18140" y="21249"/>
                    <a:pt x="9673" y="18427"/>
                  </a:cubicBezTo>
                  <a:cubicBezTo>
                    <a:pt x="-10761" y="-12224"/>
                    <a:pt x="6325" y="46883"/>
                    <a:pt x="14156" y="0"/>
                  </a:cubicBezTo>
                  <a:close/>
                </a:path>
              </a:pathLst>
            </a:cu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111" name="Picture 110">
            <a:extLst>
              <a:ext uri="{FF2B5EF4-FFF2-40B4-BE49-F238E27FC236}">
                <a16:creationId xmlns:a16="http://schemas.microsoft.com/office/drawing/2014/main" id="{E6E9638A-3DD6-FD4F-A189-6CD774F95B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3878" y="1981834"/>
            <a:ext cx="2854690" cy="295038"/>
          </a:xfrm>
          <a:prstGeom prst="rect">
            <a:avLst/>
          </a:prstGeom>
        </p:spPr>
      </p:pic>
      <p:sp>
        <p:nvSpPr>
          <p:cNvPr id="112" name="Rectangle 111">
            <a:extLst>
              <a:ext uri="{FF2B5EF4-FFF2-40B4-BE49-F238E27FC236}">
                <a16:creationId xmlns:a16="http://schemas.microsoft.com/office/drawing/2014/main" id="{81B513C7-BD73-4442-A465-B712860B93DF}"/>
              </a:ext>
            </a:extLst>
          </p:cNvPr>
          <p:cNvSpPr/>
          <p:nvPr/>
        </p:nvSpPr>
        <p:spPr>
          <a:xfrm>
            <a:off x="7696555" y="5020961"/>
            <a:ext cx="273683" cy="1340482"/>
          </a:xfrm>
          <a:custGeom>
            <a:avLst/>
            <a:gdLst>
              <a:gd name="connsiteX0" fmla="*/ 0 w 273683"/>
              <a:gd name="connsiteY0" fmla="*/ 0 h 1340482"/>
              <a:gd name="connsiteX1" fmla="*/ 273683 w 273683"/>
              <a:gd name="connsiteY1" fmla="*/ 0 h 1340482"/>
              <a:gd name="connsiteX2" fmla="*/ 273683 w 273683"/>
              <a:gd name="connsiteY2" fmla="*/ 1340482 h 1340482"/>
              <a:gd name="connsiteX3" fmla="*/ 0 w 273683"/>
              <a:gd name="connsiteY3" fmla="*/ 1340482 h 1340482"/>
              <a:gd name="connsiteX4" fmla="*/ 0 w 273683"/>
              <a:gd name="connsiteY4" fmla="*/ 0 h 1340482"/>
              <a:gd name="connsiteX0" fmla="*/ 0 w 273683"/>
              <a:gd name="connsiteY0" fmla="*/ 0 h 1340482"/>
              <a:gd name="connsiteX1" fmla="*/ 273683 w 273683"/>
              <a:gd name="connsiteY1" fmla="*/ 200416 h 1340482"/>
              <a:gd name="connsiteX2" fmla="*/ 273683 w 273683"/>
              <a:gd name="connsiteY2" fmla="*/ 1340482 h 1340482"/>
              <a:gd name="connsiteX3" fmla="*/ 0 w 273683"/>
              <a:gd name="connsiteY3" fmla="*/ 1340482 h 1340482"/>
              <a:gd name="connsiteX4" fmla="*/ 0 w 273683"/>
              <a:gd name="connsiteY4" fmla="*/ 0 h 1340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3683" h="1340482">
                <a:moveTo>
                  <a:pt x="0" y="0"/>
                </a:moveTo>
                <a:lnTo>
                  <a:pt x="273683" y="200416"/>
                </a:lnTo>
                <a:lnTo>
                  <a:pt x="273683" y="1340482"/>
                </a:lnTo>
                <a:lnTo>
                  <a:pt x="0" y="1340482"/>
                </a:lnTo>
                <a:lnTo>
                  <a:pt x="0" y="0"/>
                </a:lnTo>
                <a:close/>
              </a:path>
            </a:pathLst>
          </a:custGeom>
          <a:solidFill>
            <a:srgbClr val="FFC7B2">
              <a:alpha val="85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404EDFBF-C611-CB47-90E9-07B3AF80E327}"/>
              </a:ext>
            </a:extLst>
          </p:cNvPr>
          <p:cNvCxnSpPr>
            <a:cxnSpLocks/>
          </p:cNvCxnSpPr>
          <p:nvPr/>
        </p:nvCxnSpPr>
        <p:spPr>
          <a:xfrm>
            <a:off x="7674028" y="6468523"/>
            <a:ext cx="288032" cy="0"/>
          </a:xfrm>
          <a:prstGeom prst="line">
            <a:avLst/>
          </a:prstGeom>
          <a:ln>
            <a:solidFill>
              <a:schemeClr val="bg1">
                <a:lumMod val="60000"/>
                <a:lumOff val="4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TextBox 113">
            <a:extLst>
              <a:ext uri="{FF2B5EF4-FFF2-40B4-BE49-F238E27FC236}">
                <a16:creationId xmlns:a16="http://schemas.microsoft.com/office/drawing/2014/main" id="{367BCE6B-D43D-6143-BA7A-1B17BDD1370E}"/>
              </a:ext>
            </a:extLst>
          </p:cNvPr>
          <p:cNvSpPr txBox="1"/>
          <p:nvPr/>
        </p:nvSpPr>
        <p:spPr>
          <a:xfrm>
            <a:off x="7608168" y="6505599"/>
            <a:ext cx="3529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400" dirty="0">
                <a:solidFill>
                  <a:schemeClr val="bg1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rPr>
              <a:t>dt</a:t>
            </a:r>
            <a:endParaRPr lang="en-GB" dirty="0">
              <a:solidFill>
                <a:schemeClr val="bg1">
                  <a:lumMod val="60000"/>
                  <a:lumOff val="40000"/>
                </a:schemeClr>
              </a:solidFill>
              <a:latin typeface="Avenir Book" panose="02000503020000020003" pitchFamily="2" charset="0"/>
            </a:endParaRPr>
          </a:p>
        </p:txBody>
      </p: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2252BF6A-9DEC-344F-9D45-E56224A9CE80}"/>
              </a:ext>
            </a:extLst>
          </p:cNvPr>
          <p:cNvCxnSpPr>
            <a:cxnSpLocks/>
          </p:cNvCxnSpPr>
          <p:nvPr/>
        </p:nvCxnSpPr>
        <p:spPr>
          <a:xfrm>
            <a:off x="7598229" y="5036822"/>
            <a:ext cx="0" cy="1299901"/>
          </a:xfrm>
          <a:prstGeom prst="line">
            <a:avLst/>
          </a:prstGeom>
          <a:ln>
            <a:solidFill>
              <a:schemeClr val="bg1">
                <a:lumMod val="60000"/>
                <a:lumOff val="4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TextBox 116">
            <a:extLst>
              <a:ext uri="{FF2B5EF4-FFF2-40B4-BE49-F238E27FC236}">
                <a16:creationId xmlns:a16="http://schemas.microsoft.com/office/drawing/2014/main" id="{8A185832-0DD2-E447-9647-F4BBB9A469CC}"/>
              </a:ext>
            </a:extLst>
          </p:cNvPr>
          <p:cNvSpPr txBox="1"/>
          <p:nvPr/>
        </p:nvSpPr>
        <p:spPr>
          <a:xfrm>
            <a:off x="7032104" y="5512260"/>
            <a:ext cx="5668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400" dirty="0">
                <a:solidFill>
                  <a:schemeClr val="bg1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rPr>
              <a:t>f(t)/</a:t>
            </a:r>
            <a:r>
              <a:rPr lang="el-GR" sz="1400" dirty="0">
                <a:solidFill>
                  <a:schemeClr val="bg1">
                    <a:lumMod val="60000"/>
                    <a:lumOff val="40000"/>
                  </a:schemeClr>
                </a:solidFill>
                <a:latin typeface="Times" pitchFamily="2" charset="0"/>
              </a:rPr>
              <a:t>τ</a:t>
            </a:r>
            <a:endParaRPr lang="en-GB" dirty="0">
              <a:solidFill>
                <a:schemeClr val="bg1">
                  <a:lumMod val="60000"/>
                  <a:lumOff val="40000"/>
                </a:schemeClr>
              </a:solidFill>
              <a:latin typeface="Times" pitchFamily="2" charset="0"/>
            </a:endParaRPr>
          </a:p>
        </p:txBody>
      </p: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ED82FF35-796F-8847-93D6-5309DAE7F1D4}"/>
              </a:ext>
            </a:extLst>
          </p:cNvPr>
          <p:cNvCxnSpPr>
            <a:cxnSpLocks/>
          </p:cNvCxnSpPr>
          <p:nvPr/>
        </p:nvCxnSpPr>
        <p:spPr>
          <a:xfrm>
            <a:off x="8038916" y="5019708"/>
            <a:ext cx="0" cy="237576"/>
          </a:xfrm>
          <a:prstGeom prst="line">
            <a:avLst/>
          </a:prstGeom>
          <a:ln>
            <a:solidFill>
              <a:schemeClr val="bg1">
                <a:lumMod val="60000"/>
                <a:lumOff val="4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TextBox 119">
            <a:extLst>
              <a:ext uri="{FF2B5EF4-FFF2-40B4-BE49-F238E27FC236}">
                <a16:creationId xmlns:a16="http://schemas.microsoft.com/office/drawing/2014/main" id="{06F1DC36-0721-3646-88A8-F40964F1C3A6}"/>
              </a:ext>
            </a:extLst>
          </p:cNvPr>
          <p:cNvSpPr txBox="1"/>
          <p:nvPr/>
        </p:nvSpPr>
        <p:spPr>
          <a:xfrm>
            <a:off x="8184232" y="4941168"/>
            <a:ext cx="23554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rPr>
              <a:t>exp (- dt /</a:t>
            </a:r>
            <a:r>
              <a:rPr lang="el-GR" sz="1400" dirty="0">
                <a:solidFill>
                  <a:schemeClr val="bg1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rPr>
              <a:t> </a:t>
            </a:r>
            <a:r>
              <a:rPr lang="el-GR" sz="1400" dirty="0">
                <a:solidFill>
                  <a:schemeClr val="bg1">
                    <a:lumMod val="60000"/>
                    <a:lumOff val="40000"/>
                  </a:schemeClr>
                </a:solidFill>
                <a:latin typeface="Times" pitchFamily="2" charset="0"/>
              </a:rPr>
              <a:t>τ</a:t>
            </a:r>
            <a:r>
              <a:rPr lang="en-GB" sz="1400" b="1" dirty="0">
                <a:solidFill>
                  <a:schemeClr val="bg1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rPr>
              <a:t>)</a:t>
            </a:r>
            <a:endParaRPr lang="en-GB" b="1" dirty="0">
              <a:solidFill>
                <a:schemeClr val="bg1">
                  <a:lumMod val="60000"/>
                  <a:lumOff val="40000"/>
                </a:schemeClr>
              </a:solidFill>
              <a:latin typeface="Avenir Book" panose="02000503020000020003" pitchFamily="2" charset="0"/>
            </a:endParaRPr>
          </a:p>
        </p:txBody>
      </p:sp>
      <p:pic>
        <p:nvPicPr>
          <p:cNvPr id="122" name="Picture 121">
            <a:extLst>
              <a:ext uri="{FF2B5EF4-FFF2-40B4-BE49-F238E27FC236}">
                <a16:creationId xmlns:a16="http://schemas.microsoft.com/office/drawing/2014/main" id="{7632EA60-770F-E344-9917-B2AD661F74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7688" y="4391886"/>
            <a:ext cx="3062592" cy="621290"/>
          </a:xfrm>
          <a:prstGeom prst="rect">
            <a:avLst/>
          </a:prstGeom>
        </p:spPr>
      </p:pic>
      <p:sp>
        <p:nvSpPr>
          <p:cNvPr id="124" name="TextBox 123">
            <a:extLst>
              <a:ext uri="{FF2B5EF4-FFF2-40B4-BE49-F238E27FC236}">
                <a16:creationId xmlns:a16="http://schemas.microsoft.com/office/drawing/2014/main" id="{769FE240-1351-784F-8F7B-782046C58E11}"/>
              </a:ext>
            </a:extLst>
          </p:cNvPr>
          <p:cNvSpPr txBox="1"/>
          <p:nvPr/>
        </p:nvSpPr>
        <p:spPr>
          <a:xfrm>
            <a:off x="7598229" y="1115452"/>
            <a:ext cx="1199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TD update: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0D761BEB-7CAB-D94B-B036-16F46F9DBD58}"/>
              </a:ext>
            </a:extLst>
          </p:cNvPr>
          <p:cNvSpPr txBox="1"/>
          <p:nvPr/>
        </p:nvSpPr>
        <p:spPr>
          <a:xfrm>
            <a:off x="3389738" y="1115452"/>
            <a:ext cx="1101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Definition: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35AE681-155A-C747-98C7-943E073F30F5}"/>
              </a:ext>
            </a:extLst>
          </p:cNvPr>
          <p:cNvGrpSpPr/>
          <p:nvPr/>
        </p:nvGrpSpPr>
        <p:grpSpPr>
          <a:xfrm>
            <a:off x="8040216" y="2177518"/>
            <a:ext cx="432048" cy="307777"/>
            <a:chOff x="8040216" y="2177518"/>
            <a:chExt cx="432048" cy="307777"/>
          </a:xfrm>
        </p:grpSpPr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148AEA1E-C0BE-844A-AF74-9517B8C62786}"/>
                </a:ext>
              </a:extLst>
            </p:cNvPr>
            <p:cNvCxnSpPr>
              <a:cxnSpLocks/>
            </p:cNvCxnSpPr>
            <p:nvPr/>
          </p:nvCxnSpPr>
          <p:spPr>
            <a:xfrm>
              <a:off x="8040216" y="2213601"/>
              <a:ext cx="0" cy="263554"/>
            </a:xfrm>
            <a:prstGeom prst="line">
              <a:avLst/>
            </a:prstGeom>
            <a:ln>
              <a:solidFill>
                <a:schemeClr val="bg1">
                  <a:lumMod val="60000"/>
                  <a:lumOff val="40000"/>
                </a:schemeClr>
              </a:solidFill>
              <a:prstDash val="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5F79A644-44B5-E243-AAB7-578412DB48F4}"/>
                </a:ext>
              </a:extLst>
            </p:cNvPr>
            <p:cNvSpPr txBox="1"/>
            <p:nvPr/>
          </p:nvSpPr>
          <p:spPr>
            <a:xfrm>
              <a:off x="8138518" y="2177518"/>
              <a:ext cx="3337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GB" sz="1400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Tw Cen MT" panose="020B0602020104020603" pitchFamily="34" charset="77"/>
                </a:rPr>
                <a:t> </a:t>
              </a:r>
              <a:r>
                <a:rPr lang="el-GR" sz="1400" b="1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Times" pitchFamily="2" charset="0"/>
                </a:rPr>
                <a:t>γ</a:t>
              </a:r>
              <a:endParaRPr lang="en-GB" b="1" dirty="0">
                <a:solidFill>
                  <a:schemeClr val="bg1">
                    <a:lumMod val="60000"/>
                    <a:lumOff val="40000"/>
                  </a:schemeClr>
                </a:solidFill>
                <a:latin typeface="Times" pitchFamily="2" charset="0"/>
              </a:endParaRP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BD5BACF-5A44-0F46-BB52-6A6A8BD69FD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134440" y="2313622"/>
              <a:ext cx="98045" cy="98045"/>
            </a:xfrm>
            <a:prstGeom prst="rect">
              <a:avLst/>
            </a:prstGeom>
          </p:spPr>
        </p:pic>
      </p:grpSp>
      <p:pic>
        <p:nvPicPr>
          <p:cNvPr id="72" name="Picture 71">
            <a:extLst>
              <a:ext uri="{FF2B5EF4-FFF2-40B4-BE49-F238E27FC236}">
                <a16:creationId xmlns:a16="http://schemas.microsoft.com/office/drawing/2014/main" id="{9AB57B8C-4F14-6143-9107-E099F8DC56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22693" y="5062512"/>
            <a:ext cx="98045" cy="98045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20F82703-A4E1-4F45-AA2B-D379E864855B}"/>
              </a:ext>
            </a:extLst>
          </p:cNvPr>
          <p:cNvSpPr txBox="1"/>
          <p:nvPr/>
        </p:nvSpPr>
        <p:spPr>
          <a:xfrm>
            <a:off x="8031367" y="5589240"/>
            <a:ext cx="14490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rPr>
              <a:t>exp (- dt /</a:t>
            </a:r>
            <a:r>
              <a:rPr lang="el-GR" sz="1400" dirty="0">
                <a:solidFill>
                  <a:schemeClr val="bg1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rPr>
              <a:t> </a:t>
            </a:r>
            <a:r>
              <a:rPr lang="el-GR" sz="1400" dirty="0">
                <a:solidFill>
                  <a:schemeClr val="bg1">
                    <a:lumMod val="60000"/>
                    <a:lumOff val="40000"/>
                  </a:schemeClr>
                </a:solidFill>
                <a:latin typeface="Times" pitchFamily="2" charset="0"/>
              </a:rPr>
              <a:t>τ</a:t>
            </a:r>
            <a:r>
              <a:rPr lang="en-GB" sz="1400" b="1" dirty="0">
                <a:solidFill>
                  <a:schemeClr val="bg1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rPr>
              <a:t>) </a:t>
            </a:r>
          </a:p>
          <a:p>
            <a:pPr algn="l"/>
            <a:r>
              <a:rPr lang="en-GB" sz="1400" dirty="0">
                <a:solidFill>
                  <a:schemeClr val="bg1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rPr>
              <a:t> f(</a:t>
            </a:r>
            <a:r>
              <a:rPr lang="en-GB" sz="1400" dirty="0" err="1">
                <a:solidFill>
                  <a:schemeClr val="bg1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rPr>
              <a:t>t+dt</a:t>
            </a:r>
            <a:r>
              <a:rPr lang="en-GB" sz="1400" dirty="0">
                <a:solidFill>
                  <a:schemeClr val="bg1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rPr>
              <a:t>)/</a:t>
            </a:r>
            <a:r>
              <a:rPr lang="el-GR" sz="1400" dirty="0">
                <a:solidFill>
                  <a:schemeClr val="bg1">
                    <a:lumMod val="60000"/>
                    <a:lumOff val="40000"/>
                  </a:schemeClr>
                </a:solidFill>
                <a:latin typeface="Times" pitchFamily="2" charset="0"/>
              </a:rPr>
              <a:t>τ</a:t>
            </a:r>
            <a:endParaRPr lang="en-GB" dirty="0">
              <a:solidFill>
                <a:schemeClr val="bg1">
                  <a:lumMod val="60000"/>
                  <a:lumOff val="40000"/>
                </a:schemeClr>
              </a:solidFill>
              <a:latin typeface="Times" pitchFamily="2" charset="0"/>
            </a:endParaRPr>
          </a:p>
        </p:txBody>
      </p:sp>
      <p:pic>
        <p:nvPicPr>
          <p:cNvPr id="74" name="Picture 73">
            <a:extLst>
              <a:ext uri="{FF2B5EF4-FFF2-40B4-BE49-F238E27FC236}">
                <a16:creationId xmlns:a16="http://schemas.microsoft.com/office/drawing/2014/main" id="{0A21F5EC-FA99-EB47-B7D1-BB7141A6C3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7386" y="5771014"/>
            <a:ext cx="98045" cy="98045"/>
          </a:xfrm>
          <a:prstGeom prst="rect">
            <a:avLst/>
          </a:prstGeom>
        </p:spPr>
      </p:pic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48C796B2-BF72-FB4F-B16E-77EC01ECB245}"/>
              </a:ext>
            </a:extLst>
          </p:cNvPr>
          <p:cNvCxnSpPr>
            <a:cxnSpLocks/>
          </p:cNvCxnSpPr>
          <p:nvPr/>
        </p:nvCxnSpPr>
        <p:spPr>
          <a:xfrm>
            <a:off x="8050599" y="5285678"/>
            <a:ext cx="0" cy="1051045"/>
          </a:xfrm>
          <a:prstGeom prst="line">
            <a:avLst/>
          </a:prstGeom>
          <a:ln>
            <a:solidFill>
              <a:schemeClr val="bg1">
                <a:lumMod val="60000"/>
                <a:lumOff val="4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4CAE6FA6-0B1C-DD42-B959-4DD6286B29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20136" y="4341205"/>
            <a:ext cx="4641097" cy="527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21663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FB4335-E49F-C44F-9550-13D173B45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4" name="placeAnimation_1424.mp4" descr="placeAnimation_1424.mp4">
            <a:hlinkClick r:id="" action="ppaction://media"/>
            <a:extLst>
              <a:ext uri="{FF2B5EF4-FFF2-40B4-BE49-F238E27FC236}">
                <a16:creationId xmlns:a16="http://schemas.microsoft.com/office/drawing/2014/main" id="{624B09D6-C16B-8C4C-B52C-2CFCF33EAA5B}"/>
              </a:ext>
            </a:extLst>
          </p:cNvPr>
          <p:cNvPicPr>
            <a:picLocks noGrp="1" noChangeAspect="1"/>
          </p:cNvPicPr>
          <p:nvPr>
            <p:ph sz="quarter" idx="10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l="34302" r="33272"/>
          <a:stretch/>
        </p:blipFill>
        <p:spPr>
          <a:xfrm>
            <a:off x="2135560" y="5323160"/>
            <a:ext cx="8712968" cy="1346200"/>
          </a:xfrm>
        </p:spPr>
      </p:pic>
      <p:pic>
        <p:nvPicPr>
          <p:cNvPr id="5" name="MAnimation_1424_1.mp4" descr="MAnimation_1424_1.mp4">
            <a:hlinkClick r:id="" action="ppaction://media"/>
            <a:extLst>
              <a:ext uri="{FF2B5EF4-FFF2-40B4-BE49-F238E27FC236}">
                <a16:creationId xmlns:a16="http://schemas.microsoft.com/office/drawing/2014/main" id="{B88801EA-0C8D-E44A-AED1-E6228FD6D6D7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7"/>
          <a:srcRect l="6079" t="9376" r="13484" b="9509"/>
          <a:stretch/>
        </p:blipFill>
        <p:spPr>
          <a:xfrm>
            <a:off x="4079776" y="1090682"/>
            <a:ext cx="4032448" cy="4066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954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44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FB4335-E49F-C44F-9550-13D173B45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 practice it’s hard to train on scattered place fields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FAB8E1A-5692-184C-9EC1-73C1FAD53771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7392144" y="2483074"/>
            <a:ext cx="3664793" cy="3664793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CC0C697-A6C8-E444-A839-E25167DDBE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124" r="35124"/>
          <a:stretch/>
        </p:blipFill>
        <p:spPr>
          <a:xfrm>
            <a:off x="6312023" y="1743631"/>
            <a:ext cx="5184577" cy="86726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76265A4-4826-2F46-9FA8-FD801E0D095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134" r="35041"/>
          <a:stretch/>
        </p:blipFill>
        <p:spPr>
          <a:xfrm>
            <a:off x="407368" y="1775423"/>
            <a:ext cx="4896544" cy="81709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242BBA4-8ACB-BA4F-807E-F439941A8C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1047" y="2348880"/>
            <a:ext cx="3664793" cy="3664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22168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AE9A52-D5D8-764E-8FE1-AA9DA2465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T-Maze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92C8E56-676D-794D-A994-4E8FA58F1CD4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8990750" y="1589276"/>
            <a:ext cx="2696537" cy="4875144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5423370-D742-4C46-865F-319134A47F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360" y="1628800"/>
            <a:ext cx="2849722" cy="487514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E627541-48DD-334A-9B13-67797363C9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5760" y="2124408"/>
            <a:ext cx="4608512" cy="3607980"/>
          </a:xfrm>
          <a:prstGeom prst="rect">
            <a:avLst/>
          </a:prstGeom>
        </p:spPr>
      </p:pic>
      <p:sp>
        <p:nvSpPr>
          <p:cNvPr id="10" name="Left Brace 9">
            <a:extLst>
              <a:ext uri="{FF2B5EF4-FFF2-40B4-BE49-F238E27FC236}">
                <a16:creationId xmlns:a16="http://schemas.microsoft.com/office/drawing/2014/main" id="{8CB84EBD-F6C2-714D-9226-3D971461892A}"/>
              </a:ext>
            </a:extLst>
          </p:cNvPr>
          <p:cNvSpPr/>
          <p:nvPr/>
        </p:nvSpPr>
        <p:spPr>
          <a:xfrm>
            <a:off x="3719736" y="2132856"/>
            <a:ext cx="216024" cy="1160576"/>
          </a:xfrm>
          <a:prstGeom prst="leftBrace">
            <a:avLst/>
          </a:prstGeom>
          <a:ln w="25400">
            <a:solidFill>
              <a:srgbClr val="66C3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6AE5E616-DED0-144A-9ADA-6678BA3D416A}"/>
              </a:ext>
            </a:extLst>
          </p:cNvPr>
          <p:cNvSpPr/>
          <p:nvPr/>
        </p:nvSpPr>
        <p:spPr>
          <a:xfrm>
            <a:off x="3719736" y="3348110"/>
            <a:ext cx="216024" cy="1160576"/>
          </a:xfrm>
          <a:prstGeom prst="leftBrace">
            <a:avLst/>
          </a:prstGeom>
          <a:ln w="25400">
            <a:solidFill>
              <a:srgbClr val="FD8D6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Left Brace 11">
            <a:extLst>
              <a:ext uri="{FF2B5EF4-FFF2-40B4-BE49-F238E27FC236}">
                <a16:creationId xmlns:a16="http://schemas.microsoft.com/office/drawing/2014/main" id="{0E853DE4-072B-C24B-AC96-7A7DB3127AD3}"/>
              </a:ext>
            </a:extLst>
          </p:cNvPr>
          <p:cNvSpPr/>
          <p:nvPr/>
        </p:nvSpPr>
        <p:spPr>
          <a:xfrm>
            <a:off x="3719736" y="4549026"/>
            <a:ext cx="216024" cy="1160576"/>
          </a:xfrm>
          <a:prstGeom prst="leftBrace">
            <a:avLst/>
          </a:prstGeom>
          <a:ln w="25400">
            <a:solidFill>
              <a:srgbClr val="8DA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1031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C1C5BFF-26CF-914D-A9B5-837651845882}"/>
              </a:ext>
            </a:extLst>
          </p:cNvPr>
          <p:cNvSpPr txBox="1"/>
          <p:nvPr/>
        </p:nvSpPr>
        <p:spPr>
          <a:xfrm>
            <a:off x="-9007" y="809417"/>
            <a:ext cx="12369704" cy="707886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>
                    <a:lumMod val="75000"/>
                  </a:schemeClr>
                </a:solidFill>
                <a:latin typeface="Tw Cen MT" panose="020B0602020104020603" pitchFamily="34" charset="77"/>
              </a:rPr>
              <a:t>Grid cells bleeding across boundaries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2789A5-652D-3645-BF2F-28B620F76CA5}"/>
              </a:ext>
            </a:extLst>
          </p:cNvPr>
          <p:cNvSpPr txBox="1"/>
          <p:nvPr/>
        </p:nvSpPr>
        <p:spPr>
          <a:xfrm>
            <a:off x="9120336" y="34290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endParaRPr lang="en-US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AC8308A-8B11-EE4A-A1CF-EF151DE40E60}"/>
              </a:ext>
            </a:extLst>
          </p:cNvPr>
          <p:cNvSpPr txBox="1"/>
          <p:nvPr/>
        </p:nvSpPr>
        <p:spPr>
          <a:xfrm>
            <a:off x="1350293" y="7270195"/>
            <a:ext cx="38747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Biggest problems: </a:t>
            </a:r>
          </a:p>
          <a:p>
            <a:pPr algn="l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• Can be slow to train </a:t>
            </a:r>
          </a:p>
          <a:p>
            <a:pPr algn="l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• Defining position to state rep function non-trivial (I guess that’s the whole point)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A1C78A1-7BD9-B740-9ABD-FCE260203E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368" y="1844824"/>
            <a:ext cx="3874790" cy="38747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D75AC1A-E8A3-E84B-B690-C75824BB8D22}"/>
              </a:ext>
            </a:extLst>
          </p:cNvPr>
          <p:cNvSpPr txBox="1"/>
          <p:nvPr/>
        </p:nvSpPr>
        <p:spPr>
          <a:xfrm>
            <a:off x="119336" y="1660882"/>
            <a:ext cx="3857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Vertical / horizontal boundaries only </a:t>
            </a:r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  <a:sym typeface="Wingdings" pitchFamily="2" charset="2"/>
              </a:rPr>
              <a:t> </a:t>
            </a:r>
            <a:endParaRPr lang="en-US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6AB113C-C8FA-A144-AFEF-905BB824BF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6244" y="1846014"/>
            <a:ext cx="3873600" cy="3873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D243239-B1CA-2949-AD39-F76BFF911F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05067" y="2415791"/>
            <a:ext cx="2629289" cy="2365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2216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C1C5BFF-26CF-914D-A9B5-837651845882}"/>
              </a:ext>
            </a:extLst>
          </p:cNvPr>
          <p:cNvSpPr txBox="1"/>
          <p:nvPr/>
        </p:nvSpPr>
        <p:spPr>
          <a:xfrm>
            <a:off x="-9007" y="809417"/>
            <a:ext cx="12369704" cy="707886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>
                    <a:lumMod val="75000"/>
                  </a:schemeClr>
                </a:solidFill>
                <a:latin typeface="Tw Cen MT" panose="020B0602020104020603" pitchFamily="34" charset="77"/>
              </a:rPr>
              <a:t> Code speed-up, O(1000x)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2789A5-652D-3645-BF2F-28B620F76CA5}"/>
              </a:ext>
            </a:extLst>
          </p:cNvPr>
          <p:cNvSpPr txBox="1"/>
          <p:nvPr/>
        </p:nvSpPr>
        <p:spPr>
          <a:xfrm>
            <a:off x="9120336" y="34290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endParaRPr lang="en-US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AC8308A-8B11-EE4A-A1CF-EF151DE40E60}"/>
              </a:ext>
            </a:extLst>
          </p:cNvPr>
          <p:cNvSpPr txBox="1"/>
          <p:nvPr/>
        </p:nvSpPr>
        <p:spPr>
          <a:xfrm>
            <a:off x="1350293" y="7270195"/>
            <a:ext cx="38747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Biggest problems: </a:t>
            </a:r>
          </a:p>
          <a:p>
            <a:pPr algn="l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• Can be slow to train </a:t>
            </a:r>
          </a:p>
          <a:p>
            <a:pPr algn="l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• Defining position to state rep function non-trivial (I guess that’s the whole point)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F197C40-2556-714A-B38A-B5D51267C9D7}"/>
              </a:ext>
            </a:extLst>
          </p:cNvPr>
          <p:cNvGrpSpPr/>
          <p:nvPr/>
        </p:nvGrpSpPr>
        <p:grpSpPr>
          <a:xfrm>
            <a:off x="191344" y="2098208"/>
            <a:ext cx="5400600" cy="466696"/>
            <a:chOff x="5118420" y="4293096"/>
            <a:chExt cx="6666211" cy="57606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C05D179-0EBD-384E-9054-004D80CB8F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31904" y="4365104"/>
              <a:ext cx="6425123" cy="379403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20FA930-4AC2-E140-968E-72DA8B464481}"/>
                </a:ext>
              </a:extLst>
            </p:cNvPr>
            <p:cNvSpPr txBox="1"/>
            <p:nvPr/>
          </p:nvSpPr>
          <p:spPr>
            <a:xfrm>
              <a:off x="5118420" y="4293096"/>
              <a:ext cx="6666211" cy="576064"/>
            </a:xfrm>
            <a:prstGeom prst="rect">
              <a:avLst/>
            </a:prstGeom>
            <a:noFill/>
            <a:ln w="31750">
              <a:solidFill>
                <a:srgbClr val="FD8D62"/>
              </a:solidFill>
            </a:ln>
          </p:spPr>
          <p:txBody>
            <a:bodyPr wrap="square" rtlCol="0">
              <a:spAutoFit/>
            </a:bodyPr>
            <a:lstStyle/>
            <a:p>
              <a:pPr algn="l"/>
              <a:endParaRPr lang="en-US" dirty="0">
                <a:solidFill>
                  <a:schemeClr val="bg1">
                    <a:lumMod val="60000"/>
                    <a:lumOff val="40000"/>
                  </a:schemeClr>
                </a:solidFill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B5E31559-A593-DC46-B3C3-9971232F4F96}"/>
              </a:ext>
            </a:extLst>
          </p:cNvPr>
          <p:cNvGrpSpPr/>
          <p:nvPr/>
        </p:nvGrpSpPr>
        <p:grpSpPr>
          <a:xfrm>
            <a:off x="6420036" y="2117538"/>
            <a:ext cx="5400600" cy="447366"/>
            <a:chOff x="4974405" y="6093296"/>
            <a:chExt cx="6954243" cy="576064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1046FA7-259F-9B47-BE26-BAAC97F43A1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61434" y="6187830"/>
              <a:ext cx="6623198" cy="405164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E3A49EB-5C0C-1541-8F62-9A65C8B87821}"/>
                </a:ext>
              </a:extLst>
            </p:cNvPr>
            <p:cNvSpPr txBox="1"/>
            <p:nvPr/>
          </p:nvSpPr>
          <p:spPr>
            <a:xfrm>
              <a:off x="4974405" y="6093296"/>
              <a:ext cx="6954243" cy="576064"/>
            </a:xfrm>
            <a:prstGeom prst="rect">
              <a:avLst/>
            </a:prstGeom>
            <a:noFill/>
            <a:ln w="31750">
              <a:solidFill>
                <a:srgbClr val="FD8D62"/>
              </a:solidFill>
            </a:ln>
          </p:spPr>
          <p:txBody>
            <a:bodyPr wrap="square" rtlCol="0">
              <a:spAutoFit/>
            </a:bodyPr>
            <a:lstStyle/>
            <a:p>
              <a:pPr algn="l"/>
              <a:endParaRPr lang="en-US" dirty="0">
                <a:solidFill>
                  <a:schemeClr val="bg1">
                    <a:lumMod val="60000"/>
                    <a:lumOff val="40000"/>
                  </a:schemeClr>
                </a:solidFill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AC175D4F-3681-0441-9C9A-3ED3A02B88E6}"/>
              </a:ext>
            </a:extLst>
          </p:cNvPr>
          <p:cNvSpPr txBox="1"/>
          <p:nvPr/>
        </p:nvSpPr>
        <p:spPr>
          <a:xfrm>
            <a:off x="205106" y="1537628"/>
            <a:ext cx="26505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General formula: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D509BAC-5D0C-7D48-A4F2-99E3BA6F8196}"/>
              </a:ext>
            </a:extLst>
          </p:cNvPr>
          <p:cNvSpPr txBox="1"/>
          <p:nvPr/>
        </p:nvSpPr>
        <p:spPr>
          <a:xfrm>
            <a:off x="6384032" y="1518306"/>
            <a:ext cx="37825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One-hot specific formula: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52521AF-6081-E644-A382-D64FB2211D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344" y="2721115"/>
            <a:ext cx="5458166" cy="70788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15E9FA3-0F5D-C247-8985-76693C4DF5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4032" y="2725892"/>
            <a:ext cx="5458166" cy="6311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C4B1746-5AB7-4E4B-95CF-BE769394CD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48128" y="3381148"/>
            <a:ext cx="3479800" cy="34417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11C9356-3203-124B-B394-B8647E12F5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56292" y="3467100"/>
            <a:ext cx="3429000" cy="339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6766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127042-FCF2-7747-B01B-8E567FB0EE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Motion models 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019AEB9-D6D0-AB42-BA6D-8E114C5484DE}"/>
              </a:ext>
            </a:extLst>
          </p:cNvPr>
          <p:cNvGrpSpPr/>
          <p:nvPr/>
        </p:nvGrpSpPr>
        <p:grpSpPr>
          <a:xfrm>
            <a:off x="119336" y="1196752"/>
            <a:ext cx="11665296" cy="2880320"/>
            <a:chOff x="119336" y="1196752"/>
            <a:chExt cx="11665296" cy="288032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A88BC323-412C-144A-A8C2-4694EE2F46A4}"/>
                </a:ext>
              </a:extLst>
            </p:cNvPr>
            <p:cNvGrpSpPr/>
            <p:nvPr/>
          </p:nvGrpSpPr>
          <p:grpSpPr>
            <a:xfrm>
              <a:off x="119336" y="1196752"/>
              <a:ext cx="11665296" cy="2880320"/>
              <a:chOff x="119336" y="1556792"/>
              <a:chExt cx="11665296" cy="2880320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F305670D-4FB3-8D45-98F4-6AFBE606F9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/>
              <a:stretch/>
            </p:blipFill>
            <p:spPr>
              <a:xfrm>
                <a:off x="119336" y="1556792"/>
                <a:ext cx="2880320" cy="2880320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3452697B-A43F-B64B-9314-6E560EE137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/>
              <a:stretch/>
            </p:blipFill>
            <p:spPr>
              <a:xfrm>
                <a:off x="4524160" y="1556792"/>
                <a:ext cx="2880320" cy="2880320"/>
              </a:xfrm>
              <a:prstGeom prst="rect">
                <a:avLst/>
              </a:prstGeom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7E75BEF6-87FC-0044-9045-6BDFF2A217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/>
              <a:stretch/>
            </p:blipFill>
            <p:spPr>
              <a:xfrm>
                <a:off x="8904312" y="1556792"/>
                <a:ext cx="2880320" cy="2880320"/>
              </a:xfrm>
              <a:prstGeom prst="rect">
                <a:avLst/>
              </a:prstGeom>
            </p:spPr>
          </p:pic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91F7194-C577-9245-A9E5-2322C6F1070D}"/>
                </a:ext>
              </a:extLst>
            </p:cNvPr>
            <p:cNvSpPr txBox="1"/>
            <p:nvPr/>
          </p:nvSpPr>
          <p:spPr>
            <a:xfrm>
              <a:off x="455226" y="1196851"/>
              <a:ext cx="15363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60000"/>
                      <a:lumOff val="40000"/>
                    </a:schemeClr>
                  </a:solidFill>
                </a:rPr>
                <a:t>Random Walk 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2FF2F5B-9BB2-EF49-8A45-59BDEDE47154}"/>
                </a:ext>
              </a:extLst>
            </p:cNvPr>
            <p:cNvSpPr txBox="1"/>
            <p:nvPr/>
          </p:nvSpPr>
          <p:spPr>
            <a:xfrm>
              <a:off x="4871864" y="1196851"/>
              <a:ext cx="8887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dirty="0" err="1">
                  <a:solidFill>
                    <a:schemeClr val="bg1">
                      <a:lumMod val="60000"/>
                      <a:lumOff val="40000"/>
                    </a:schemeClr>
                  </a:solidFill>
                </a:rPr>
                <a:t>Raudies</a:t>
              </a:r>
              <a:endParaRPr lang="en-US" dirty="0">
                <a:solidFill>
                  <a:schemeClr val="bg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37B3FA7-EC0D-9D40-889A-1509ACC92AF0}"/>
                </a:ext>
              </a:extLst>
            </p:cNvPr>
            <p:cNvSpPr txBox="1"/>
            <p:nvPr/>
          </p:nvSpPr>
          <p:spPr>
            <a:xfrm>
              <a:off x="9192344" y="1196851"/>
              <a:ext cx="21641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60000"/>
                      <a:lumOff val="40000"/>
                    </a:schemeClr>
                  </a:solidFill>
                </a:rPr>
                <a:t>Windows screensaver</a:t>
              </a: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CAA2F9B7-D1D7-6643-A1F7-151F0ED3D0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4680" y="3856806"/>
            <a:ext cx="1620000" cy="1620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6C8F593-6A09-3944-BE68-02B004658B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87488" y="3873371"/>
            <a:ext cx="1620000" cy="1620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6184BA0-FF20-0F43-88B4-F0151CEC589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95800" y="3877197"/>
            <a:ext cx="1620000" cy="16200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68BF39A-720D-0946-A60C-B4BA110863E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07968" y="3873371"/>
            <a:ext cx="1620000" cy="1620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6504E87-124A-564F-AA09-3CABD831E5D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12504" y="3877197"/>
            <a:ext cx="1620000" cy="16200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3DE1FE6-A9DD-6240-9170-AB6B72C843D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524672" y="3877197"/>
            <a:ext cx="1620000" cy="16200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4D21519-BE44-A54E-8D8E-53E99DFC773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312712" y="5301208"/>
            <a:ext cx="1472400" cy="14724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7A9F7A3D-50C8-2548-9A5E-4C9F070709A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19600" y="5301208"/>
            <a:ext cx="1476000" cy="14760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088723AA-2FC1-7B48-AD33-537539F6B11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351584" y="5301208"/>
            <a:ext cx="1476000" cy="14760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03BCFA42-9352-9D42-B898-CDC6970C7C9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755904" y="5337376"/>
            <a:ext cx="1476000" cy="14760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AE75BBFE-964D-1A42-BCC5-EFF66BABD6D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124056" y="5337376"/>
            <a:ext cx="1476000" cy="147600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42A9BB0C-0836-AB4E-BFDD-652C66477C9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492208" y="5337376"/>
            <a:ext cx="1476000" cy="14760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31CB16B6-5C46-884F-A04F-7E0BA4FAE6AE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076384" y="5337376"/>
            <a:ext cx="1476000" cy="147600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637900A0-AB6A-9045-A5DA-100DDA1FD596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444536" y="5337376"/>
            <a:ext cx="1476000" cy="147600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3C2FAFEC-3306-0243-85AE-D4492B26A8A7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0812688" y="5337376"/>
            <a:ext cx="1476000" cy="1476000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B6B9151C-C85C-9741-8F27-C24787610F82}"/>
              </a:ext>
            </a:extLst>
          </p:cNvPr>
          <p:cNvCxnSpPr/>
          <p:nvPr/>
        </p:nvCxnSpPr>
        <p:spPr>
          <a:xfrm flipV="1">
            <a:off x="3775460" y="1148514"/>
            <a:ext cx="15940" cy="56648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6D1792E6-F555-EE4D-A9A6-AB17576E8288}"/>
              </a:ext>
            </a:extLst>
          </p:cNvPr>
          <p:cNvCxnSpPr/>
          <p:nvPr/>
        </p:nvCxnSpPr>
        <p:spPr>
          <a:xfrm flipV="1">
            <a:off x="8076384" y="1201755"/>
            <a:ext cx="15940" cy="56648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70426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127042-FCF2-7747-B01B-8E567FB0EE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mazes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24D61B-ACF0-8144-9BE3-DFDC2F9E2D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872" y="3083768"/>
            <a:ext cx="1828800" cy="18288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497F4BD-EEBA-034D-B9A8-53337D66AA18}"/>
              </a:ext>
            </a:extLst>
          </p:cNvPr>
          <p:cNvSpPr txBox="1"/>
          <p:nvPr/>
        </p:nvSpPr>
        <p:spPr>
          <a:xfrm>
            <a:off x="263352" y="3083768"/>
            <a:ext cx="681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Place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4F0F7C0-DB28-3340-99DC-673C4CC32B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9472" y="4912568"/>
            <a:ext cx="1828800" cy="18288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59729C5-9792-9A4D-A340-AF6D9158B9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9672" y="4912568"/>
            <a:ext cx="1828800" cy="18288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A4A9371-7E50-EB41-9ABB-1E7858DB628D}"/>
              </a:ext>
            </a:extLst>
          </p:cNvPr>
          <p:cNvSpPr txBox="1"/>
          <p:nvPr/>
        </p:nvSpPr>
        <p:spPr>
          <a:xfrm>
            <a:off x="335360" y="5027984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Grid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EC65BB8-7107-E54B-967C-9CBF2F0C854C}"/>
              </a:ext>
            </a:extLst>
          </p:cNvPr>
          <p:cNvSpPr txBox="1"/>
          <p:nvPr/>
        </p:nvSpPr>
        <p:spPr>
          <a:xfrm>
            <a:off x="119336" y="1340768"/>
            <a:ext cx="886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Explore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35ED285-57FB-6042-8E1C-CDC8DF33511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993326" y="1272646"/>
            <a:ext cx="1828800" cy="18288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B4EF3283-EC53-874A-A5A6-66B02E42112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3770" b="18976"/>
          <a:stretch/>
        </p:blipFill>
        <p:spPr>
          <a:xfrm>
            <a:off x="7334504" y="1363600"/>
            <a:ext cx="2876466" cy="1646892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5FC33589-63EF-EB49-A03D-22BDEF0076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61617" y="4372101"/>
            <a:ext cx="2876466" cy="2876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92485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Custom 4">
      <a:dk1>
        <a:srgbClr val="424242"/>
      </a:dk1>
      <a:lt1>
        <a:srgbClr val="FFFFFF"/>
      </a:lt1>
      <a:dk2>
        <a:srgbClr val="424242"/>
      </a:dk2>
      <a:lt2>
        <a:srgbClr val="FEFFFF"/>
      </a:lt2>
      <a:accent1>
        <a:srgbClr val="65C1A5"/>
      </a:accent1>
      <a:accent2>
        <a:srgbClr val="FC8D61"/>
      </a:accent2>
      <a:accent3>
        <a:srgbClr val="8DA0CA"/>
      </a:accent3>
      <a:accent4>
        <a:srgbClr val="E68AC2"/>
      </a:accent4>
      <a:accent5>
        <a:srgbClr val="A6D853"/>
      </a:accent5>
      <a:accent6>
        <a:srgbClr val="FED92E"/>
      </a:accent6>
      <a:hlink>
        <a:srgbClr val="0432FF"/>
      </a:hlink>
      <a:folHlink>
        <a:srgbClr val="828282"/>
      </a:folHlink>
    </a:clrScheme>
    <a:fontScheme name="Tw Cen MT">
      <a:majorFont>
        <a:latin typeface="Tw Cen MT" panose="020B0602020104020603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dirty="0" smtClean="0">
            <a:solidFill>
              <a:schemeClr val="bg1">
                <a:lumMod val="60000"/>
                <a:lumOff val="40000"/>
              </a:schemeClr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2" id="{28CDEC3D-96B7-D341-A23F-18B28B1F865A}" vid="{B11205B9-C316-4142-8783-99A95B94A4C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24940</TotalTime>
  <Words>2264</Words>
  <Application>Microsoft Macintosh PowerPoint</Application>
  <PresentationFormat>Widescreen</PresentationFormat>
  <Paragraphs>367</Paragraphs>
  <Slides>59</Slides>
  <Notes>3</Notes>
  <HiddenSlides>0</HiddenSlides>
  <MMClips>11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8" baseType="lpstr">
      <vt:lpstr>Arial</vt:lpstr>
      <vt:lpstr>Avenir Book</vt:lpstr>
      <vt:lpstr>Calibri</vt:lpstr>
      <vt:lpstr>Menlo</vt:lpstr>
      <vt:lpstr>Times</vt:lpstr>
      <vt:lpstr>Tw Cen MT</vt:lpstr>
      <vt:lpstr>Wingdings</vt:lpstr>
      <vt:lpstr>Wingdings 2</vt:lpstr>
      <vt:lpstr>SlateVTI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Motion models </vt:lpstr>
      <vt:lpstr>New mazes</vt:lpstr>
      <vt:lpstr>Continuous time and state TD learning:</vt:lpstr>
      <vt:lpstr>Proof: </vt:lpstr>
      <vt:lpstr>Independence on dt </vt:lpstr>
      <vt:lpstr>If τ  0, Ψ  f</vt:lpstr>
      <vt:lpstr>Biologically inspired basis sets </vt:lpstr>
      <vt:lpstr>Successor features as a “causality obeying” smoothing convolution</vt:lpstr>
      <vt:lpstr>Gaussian receptive field basis (and a new colour map)</vt:lpstr>
      <vt:lpstr>Fourier basis  </vt:lpstr>
      <vt:lpstr>Circle basis </vt:lpstr>
      <vt:lpstr>The birth of a place cell </vt:lpstr>
      <vt:lpstr>The birth of a grid cell </vt:lpstr>
      <vt:lpstr>Implementing circular maze without corners </vt:lpstr>
      <vt:lpstr>Circular maze</vt:lpstr>
      <vt:lpstr>Circular maze</vt:lpstr>
      <vt:lpstr>Separated simulation time step from TD learning</vt:lpstr>
      <vt:lpstr>Fixed numerical instabilities </vt:lpstr>
      <vt:lpstr>I’m confident in loop maze results now </vt:lpstr>
      <vt:lpstr>Comparison of loop open to loop closed </vt:lpstr>
      <vt:lpstr>Torus ?</vt:lpstr>
      <vt:lpstr>Loop opening/closing experiment</vt:lpstr>
      <vt:lpstr>Theta modulation</vt:lpstr>
      <vt:lpstr>Phase precession </vt:lpstr>
      <vt:lpstr>Theta sweeps </vt:lpstr>
      <vt:lpstr>Inhomogeneous Poisson spike train sampling </vt:lpstr>
      <vt:lpstr>Online-STDP </vt:lpstr>
      <vt:lpstr>Online-STDP </vt:lpstr>
      <vt:lpstr>Experiment 1: Closed loop (10 min)</vt:lpstr>
      <vt:lpstr>Experiment 2: Open loop, asymmetry (10 min)</vt:lpstr>
      <vt:lpstr>Experiment 1: Open room (60 min)</vt:lpstr>
      <vt:lpstr>Confusion about transposed SR matrix</vt:lpstr>
      <vt:lpstr>Behaviourally biased place cells  </vt:lpstr>
      <vt:lpstr>“Banding” size = Basis cell size</vt:lpstr>
      <vt:lpstr>Tau also controls banding </vt:lpstr>
      <vt:lpstr>SR-TD vs STDP </vt:lpstr>
      <vt:lpstr>The solution shouldn’t have negatives: </vt:lpstr>
      <vt:lpstr>Evolution of instabilities</vt:lpstr>
      <vt:lpstr>Random cells</vt:lpstr>
      <vt:lpstr>α vs ttrain</vt:lpstr>
      <vt:lpstr>Back to onehots </vt:lpstr>
      <vt:lpstr>New current hypothesis: </vt:lpstr>
      <vt:lpstr>Things I’ve tried:</vt:lpstr>
      <vt:lpstr>Ignoring that for now: back to STPD </vt:lpstr>
      <vt:lpstr>Fixed it!</vt:lpstr>
      <vt:lpstr>Full derivation: </vt:lpstr>
      <vt:lpstr>Intuition for learning rule: </vt:lpstr>
      <vt:lpstr>Intuition for learning rule: </vt:lpstr>
      <vt:lpstr>Intuition for learning rule: </vt:lpstr>
      <vt:lpstr>PowerPoint Presentation</vt:lpstr>
      <vt:lpstr>In practice it’s hard to train on scattered place fields</vt:lpstr>
      <vt:lpstr>T-Maze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Tom George</dc:creator>
  <cp:lastModifiedBy>Tom George</cp:lastModifiedBy>
  <cp:revision>217</cp:revision>
  <dcterms:created xsi:type="dcterms:W3CDTF">2021-04-13T14:31:56Z</dcterms:created>
  <dcterms:modified xsi:type="dcterms:W3CDTF">2021-06-27T21:50:36Z</dcterms:modified>
</cp:coreProperties>
</file>